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701" r:id="rId4"/>
  </p:sldMasterIdLst>
  <p:notesMasterIdLst>
    <p:notesMasterId r:id="rId31"/>
  </p:notesMasterIdLst>
  <p:handoutMasterIdLst>
    <p:handoutMasterId r:id="rId32"/>
  </p:handoutMasterIdLst>
  <p:sldIdLst>
    <p:sldId id="2147471197" r:id="rId5"/>
    <p:sldId id="2147471275" r:id="rId6"/>
    <p:sldId id="2147471276" r:id="rId7"/>
    <p:sldId id="2147471278" r:id="rId8"/>
    <p:sldId id="2147471273" r:id="rId9"/>
    <p:sldId id="2147471280" r:id="rId10"/>
    <p:sldId id="2147471291" r:id="rId11"/>
    <p:sldId id="2147471272" r:id="rId12"/>
    <p:sldId id="2147471284" r:id="rId13"/>
    <p:sldId id="2147471282" r:id="rId14"/>
    <p:sldId id="2147471283" r:id="rId15"/>
    <p:sldId id="2147471281" r:id="rId16"/>
    <p:sldId id="2147471288" r:id="rId17"/>
    <p:sldId id="2147471286" r:id="rId18"/>
    <p:sldId id="2147471287" r:id="rId19"/>
    <p:sldId id="2147471279" r:id="rId20"/>
    <p:sldId id="2147471290" r:id="rId21"/>
    <p:sldId id="2147471289" r:id="rId22"/>
    <p:sldId id="2147471292" r:id="rId23"/>
    <p:sldId id="2147471295" r:id="rId24"/>
    <p:sldId id="2147471294" r:id="rId25"/>
    <p:sldId id="2147471296" r:id="rId26"/>
    <p:sldId id="2147471297" r:id="rId27"/>
    <p:sldId id="2147471300" r:id="rId28"/>
    <p:sldId id="2147471298" r:id="rId29"/>
    <p:sldId id="2147471299" r:id="rId30"/>
  </p:sldIdLst>
  <p:sldSz cx="11520488" cy="6480175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629" userDrawn="1">
          <p15:clr>
            <a:srgbClr val="A4A3A4"/>
          </p15:clr>
        </p15:guide>
        <p15:guide id="2" orient="horz" pos="20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7" roundtripDataSignature="AMtx7mhqKJAzFugGzrpaCdpbPJOL8OwfdA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01FBE08-F198-C9BF-66A0-A137C41ADD9A}" name="李宣諭-數位金融處-永豐銀行" initials="李宣諭-數位金融處-永豐銀行" userId="S::shannon.lee@sinopac.com::6301128a-36be-4004-bf48-5b6edf7c200a" providerId="AD"/>
  <p188:author id="{AF32B40D-60DF-C292-307C-DD5D0A35FC8F}" name="吳憲驊-數位金融處-永豐銀行" initials="吳憲驊-數位金融處-永豐銀行" userId="S::simonwu@sinopac.com::c372d5aa-c765-4280-a5c9-548c4152a5d4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周立筠-數位金融部-證券" initials="MSOffice" lastIdx="1" clrIdx="0">
    <p:extLst>
      <p:ext uri="{19B8F6BF-5375-455C-9EA6-DF929625EA0E}">
        <p15:presenceInfo xmlns:p15="http://schemas.microsoft.com/office/powerpoint/2012/main" userId="周立筠-數位金融部-證券" providerId="None"/>
      </p:ext>
    </p:extLst>
  </p:cmAuthor>
  <p:cmAuthor id="2" name="吳憲驊-人力資源處-永豐銀行" initials="吳憲驊-人力資源處-永豐銀行" lastIdx="1" clrIdx="1">
    <p:extLst>
      <p:ext uri="{19B8F6BF-5375-455C-9EA6-DF929625EA0E}">
        <p15:presenceInfo xmlns:p15="http://schemas.microsoft.com/office/powerpoint/2012/main" userId="S::simonwu@sinopac.com::c372d5aa-c765-4280-a5c9-548c4152a5d4" providerId="AD"/>
      </p:ext>
    </p:extLst>
  </p:cmAuthor>
  <p:cmAuthor id="3" name="張天豪-數位金融處-永豐銀行" initials="張天豪-數位金融處-永豐銀行" lastIdx="1" clrIdx="2">
    <p:extLst>
      <p:ext uri="{19B8F6BF-5375-455C-9EA6-DF929625EA0E}">
        <p15:presenceInfo xmlns:p15="http://schemas.microsoft.com/office/powerpoint/2012/main" userId="S::darby@sinopac.com::0d835702-99c9-4ef6-82d8-3ca86d4ccc1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CEE"/>
    <a:srgbClr val="F43F5E"/>
    <a:srgbClr val="FC7185"/>
    <a:srgbClr val="FDA4AF"/>
    <a:srgbClr val="EF4444"/>
    <a:srgbClr val="DCEAFE"/>
    <a:srgbClr val="EAB308"/>
    <a:srgbClr val="71717A"/>
    <a:srgbClr val="FCD34D"/>
    <a:srgbClr val="FDE6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DB7C30-2B5D-4D34-8F22-85940E495A18}">
  <a:tblStyle styleId="{91DB7C30-2B5D-4D34-8F22-85940E495A1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88D87DB6-C1B6-446D-86CF-44D372F8A82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7E2D07F-EAD9-47BB-8D15-AB9D181D91B3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73366" autoAdjust="0"/>
  </p:normalViewPr>
  <p:slideViewPr>
    <p:cSldViewPr snapToGrid="0">
      <p:cViewPr varScale="1">
        <p:scale>
          <a:sx n="78" d="100"/>
          <a:sy n="78" d="100"/>
        </p:scale>
        <p:origin x="912" y="480"/>
      </p:cViewPr>
      <p:guideLst>
        <p:guide pos="3629"/>
        <p:guide orient="horz" pos="20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0" d="100"/>
        <a:sy n="12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378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83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82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77" Type="http://customschemas.google.com/relationships/presentationmetadata" Target="metadata"/><Relationship Id="rId8" Type="http://schemas.openxmlformats.org/officeDocument/2006/relationships/slide" Target="slides/slide4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38BFAAD-37C3-85D4-BB2C-26AF0180FF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6A1FE6B-EEF3-35FD-D2DF-D32478D8F7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5CEBD4-37A2-004B-983B-8777F709F038}" type="datetimeFigureOut">
              <a:rPr kumimoji="1" lang="zh-TW" altLang="en-US" smtClean="0"/>
              <a:t>2025/12/3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CEB0E54-2A5D-16EC-5BE8-7733845944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3EAA541-D3CA-5F6C-A6CC-DB693C7E730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ABD0C-AD91-8A49-869A-E22D2ACB116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520798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sz="2000" dirty="0"/>
              <a:t>大家好，我是 </a:t>
            </a:r>
            <a:r>
              <a:rPr lang="en" altLang="zh-TW" sz="2000" dirty="0"/>
              <a:t>Kevin</a:t>
            </a:r>
            <a:r>
              <a:rPr lang="zh-TW" altLang="en" sz="2000" dirty="0"/>
              <a:t>。</a:t>
            </a:r>
            <a:r>
              <a:rPr lang="zh-TW" altLang="en-US" sz="2000" dirty="0"/>
              <a:t>今天要和大家分享的是「</a:t>
            </a:r>
            <a:r>
              <a:rPr lang="en" altLang="zh-TW" sz="2000" dirty="0"/>
              <a:t>Spec Kit</a:t>
            </a:r>
            <a:r>
              <a:rPr lang="zh-TW" altLang="en" sz="2000" dirty="0"/>
              <a:t>：</a:t>
            </a:r>
            <a:r>
              <a:rPr lang="zh-TW" altLang="en-US" sz="2000" dirty="0"/>
              <a:t>規格驅動產品迭代」，並以 </a:t>
            </a:r>
            <a:r>
              <a:rPr lang="en" altLang="zh-TW" sz="2000" dirty="0" err="1"/>
              <a:t>InfoGather</a:t>
            </a:r>
            <a:r>
              <a:rPr lang="en" altLang="zh-TW" sz="2000" dirty="0"/>
              <a:t> </a:t>
            </a:r>
            <a:r>
              <a:rPr lang="zh-TW" altLang="en-US" sz="2000" dirty="0"/>
              <a:t>的導入案例，帶大家了解這套方法如何系統化提升 </a:t>
            </a:r>
            <a:r>
              <a:rPr lang="en" altLang="zh-TW" sz="2000" dirty="0"/>
              <a:t>AI </a:t>
            </a:r>
            <a:r>
              <a:rPr lang="zh-TW" altLang="en-US" sz="2000" dirty="0"/>
              <a:t>開發的品質與一致性。</a:t>
            </a:r>
            <a:endParaRPr lang="en-US" altLang="zh-TW" sz="2000" dirty="0"/>
          </a:p>
          <a:p>
            <a:pPr marL="158750" indent="0">
              <a:buNone/>
            </a:pPr>
            <a:endParaRPr lang="en-US" altLang="zh-TW" sz="2000" dirty="0"/>
          </a:p>
          <a:p>
            <a:pPr marL="158750" indent="0">
              <a:buNone/>
            </a:pPr>
            <a:r>
              <a:rPr lang="zh-TW" altLang="en-US" sz="2000" dirty="0"/>
              <a:t>今天的內容我會用 </a:t>
            </a:r>
            <a:r>
              <a:rPr lang="en-US" altLang="zh-TW" sz="2000" dirty="0"/>
              <a:t>10 </a:t>
            </a:r>
            <a:r>
              <a:rPr lang="zh-TW" altLang="en-US" sz="2000" dirty="0"/>
              <a:t>分鐘帶大家快速走過流程、優缺點以及導入心得。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700840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另外，</a:t>
            </a:r>
            <a:r>
              <a:rPr lang="en" altLang="zh-TW" dirty="0"/>
              <a:t>Spec Kit </a:t>
            </a:r>
            <a:r>
              <a:rPr lang="zh-TW" altLang="en-US" dirty="0"/>
              <a:t>可以幫我們生成各式檢查清單，例如安全檢查、</a:t>
            </a:r>
            <a:r>
              <a:rPr lang="en" altLang="zh-TW" dirty="0"/>
              <a:t>API </a:t>
            </a:r>
            <a:r>
              <a:rPr lang="zh-TW" altLang="en-US" dirty="0"/>
              <a:t>合約、性能需求等等。</a:t>
            </a:r>
            <a:endParaRPr lang="en-US" altLang="zh-TW" dirty="0"/>
          </a:p>
          <a:p>
            <a:pPr marL="158750" indent="0">
              <a:buNone/>
            </a:pP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這些清單不是測試程式碼，而是測試「規格是否完整」，因此可以把它們視為需求層級的單元測試。</a:t>
            </a:r>
            <a:endParaRPr lang="en-US" altLang="zh-TW" dirty="0"/>
          </a:p>
          <a:p>
            <a:pPr marL="158750" indent="0">
              <a:buNone/>
            </a:pP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這對提升規格品質非常有幫助。</a:t>
            </a:r>
          </a:p>
        </p:txBody>
      </p:sp>
    </p:spTree>
    <p:extLst>
      <p:ext uri="{BB962C8B-B14F-4D97-AF65-F5344CB8AC3E}">
        <p14:creationId xmlns:p14="http://schemas.microsoft.com/office/powerpoint/2010/main" val="2074576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總結一下整個流程：制定需求 → 澄清 → 規劃 → 拆任務 → 分析 → 實作。</a:t>
            </a:r>
            <a:endParaRPr lang="en-US" altLang="zh-TW" dirty="0"/>
          </a:p>
          <a:p>
            <a:pPr marL="158750" indent="0">
              <a:buNone/>
            </a:pP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這是一條完整的工程化流水線，讓 </a:t>
            </a:r>
            <a:r>
              <a:rPr lang="en" altLang="zh-TW" dirty="0"/>
              <a:t>AI </a:t>
            </a:r>
            <a:r>
              <a:rPr lang="zh-TW" altLang="en-US" dirty="0"/>
              <a:t>的產出可以被控制、被驗證，並且可追溯。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161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最佳實踐有幾點：</a:t>
            </a:r>
            <a:endParaRPr lang="en-US" altLang="zh-TW" dirty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zh-TW" altLang="en-US" dirty="0"/>
            </a:br>
            <a:r>
              <a:rPr lang="zh-TW" altLang="en-US" dirty="0"/>
              <a:t>第一，憲章要先建立好。</a:t>
            </a:r>
            <a:br>
              <a:rPr lang="zh-TW" altLang="en-US" dirty="0"/>
            </a:br>
            <a:r>
              <a:rPr lang="zh-TW" altLang="en-US" dirty="0"/>
              <a:t>第二，完整跑完流程不要跳步。</a:t>
            </a:r>
            <a:br>
              <a:rPr lang="zh-TW" altLang="en-US" dirty="0"/>
            </a:br>
            <a:r>
              <a:rPr lang="zh-TW" altLang="en-US" dirty="0"/>
              <a:t>第三，在澄清階段要認真回答問題。</a:t>
            </a:r>
            <a:br>
              <a:rPr lang="zh-TW" altLang="en-US" dirty="0"/>
            </a:br>
            <a:r>
              <a:rPr lang="zh-TW" altLang="en-US" dirty="0"/>
              <a:t>第四，在實作前一定要先分析。</a:t>
            </a:r>
            <a:endParaRPr lang="en-US" altLang="zh-TW" dirty="0"/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br>
              <a:rPr lang="zh-TW" altLang="en-US" dirty="0"/>
            </a:br>
            <a:r>
              <a:rPr lang="zh-TW" altLang="en-US" dirty="0"/>
              <a:t>同時也要避免在實作中改需求、一次改太多文件、或忽略分析結果，這些都會破壞 </a:t>
            </a:r>
            <a:r>
              <a:rPr lang="en" altLang="zh-TW" dirty="0"/>
              <a:t>Spec Kit </a:t>
            </a:r>
            <a:r>
              <a:rPr lang="zh-TW" altLang="en-US" dirty="0"/>
              <a:t>的完整性。</a:t>
            </a:r>
          </a:p>
          <a:p>
            <a:pPr marL="158750" indent="0">
              <a:buNone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1687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" altLang="zh-TW" dirty="0"/>
              <a:t>Spec Kit </a:t>
            </a:r>
            <a:r>
              <a:rPr lang="zh-TW" altLang="en-US" dirty="0"/>
              <a:t>的導入其實改變了工程師的角色。我們不再只是寫 </a:t>
            </a:r>
            <a:r>
              <a:rPr lang="en" altLang="zh-TW" dirty="0"/>
              <a:t>code</a:t>
            </a:r>
            <a:r>
              <a:rPr lang="zh-TW" altLang="en" dirty="0"/>
              <a:t>，</a:t>
            </a:r>
            <a:r>
              <a:rPr lang="zh-TW" altLang="en-US" dirty="0"/>
              <a:t>而是審核規格、審核計畫、確保 </a:t>
            </a:r>
            <a:r>
              <a:rPr lang="en" altLang="zh-TW" dirty="0"/>
              <a:t>AI </a:t>
            </a:r>
            <a:r>
              <a:rPr lang="zh-TW" altLang="en-US" dirty="0"/>
              <a:t>的方向正確。</a:t>
            </a:r>
            <a:endParaRPr lang="en-US" altLang="zh-TW" dirty="0"/>
          </a:p>
          <a:p>
            <a:pPr marL="158750" indent="0">
              <a:buNone/>
            </a:pP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透過 </a:t>
            </a:r>
            <a:r>
              <a:rPr lang="en" altLang="zh-TW" dirty="0"/>
              <a:t>Spec Kit</a:t>
            </a:r>
            <a:r>
              <a:rPr lang="zh-TW" altLang="en" dirty="0"/>
              <a:t>，</a:t>
            </a:r>
            <a:r>
              <a:rPr lang="zh-TW" altLang="en-US" dirty="0"/>
              <a:t>工程師更像架構師，而非打字機。這能讓整個專案的技術品質大幅提升。</a:t>
            </a:r>
          </a:p>
        </p:txBody>
      </p:sp>
    </p:spTree>
    <p:extLst>
      <p:ext uri="{BB962C8B-B14F-4D97-AF65-F5344CB8AC3E}">
        <p14:creationId xmlns:p14="http://schemas.microsoft.com/office/powerpoint/2010/main" val="3319186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在團隊合作上，</a:t>
            </a:r>
            <a:r>
              <a:rPr lang="en" altLang="zh-TW" dirty="0"/>
              <a:t>Spec</a:t>
            </a:r>
            <a:r>
              <a:rPr lang="zh-TW" altLang="en" dirty="0"/>
              <a:t>、</a:t>
            </a:r>
            <a:r>
              <a:rPr lang="en" altLang="zh-TW" dirty="0"/>
              <a:t>Plan</a:t>
            </a:r>
            <a:r>
              <a:rPr lang="zh-TW" altLang="en" dirty="0"/>
              <a:t>、</a:t>
            </a:r>
            <a:r>
              <a:rPr lang="en" altLang="zh-TW" dirty="0"/>
              <a:t>Tasks </a:t>
            </a:r>
            <a:r>
              <a:rPr lang="zh-TW" altLang="en-US" dirty="0"/>
              <a:t>都是共用文件，因此每個人都能清楚知道需求與技術設計。</a:t>
            </a:r>
            <a:endParaRPr lang="en-US" altLang="zh-TW" dirty="0"/>
          </a:p>
          <a:p>
            <a:pPr marL="158750" indent="0">
              <a:buNone/>
            </a:pP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新人加入時，只看規格就能快速理解系統，這對團隊擴張非常有幫助。</a:t>
            </a:r>
          </a:p>
        </p:txBody>
      </p:sp>
    </p:spTree>
    <p:extLst>
      <p:ext uri="{BB962C8B-B14F-4D97-AF65-F5344CB8AC3E}">
        <p14:creationId xmlns:p14="http://schemas.microsoft.com/office/powerpoint/2010/main" val="30667066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導入後有三個優點：</a:t>
            </a:r>
            <a:endParaRPr lang="en-US" altLang="zh-TW" dirty="0"/>
          </a:p>
          <a:p>
            <a:pPr marL="158750" indent="0">
              <a:buNone/>
            </a:pPr>
            <a:br>
              <a:rPr lang="zh-TW" altLang="en-US" dirty="0"/>
            </a:br>
            <a:r>
              <a:rPr lang="zh-TW" altLang="en-US" dirty="0"/>
              <a:t>第一，專案文件會自然形成。</a:t>
            </a:r>
            <a:br>
              <a:rPr lang="zh-TW" altLang="en-US" dirty="0"/>
            </a:br>
            <a:r>
              <a:rPr lang="zh-TW" altLang="en-US" dirty="0"/>
              <a:t>第二，</a:t>
            </a:r>
            <a:r>
              <a:rPr lang="en" altLang="zh-TW" dirty="0"/>
              <a:t>AI </a:t>
            </a:r>
            <a:r>
              <a:rPr lang="zh-TW" altLang="en-US" dirty="0"/>
              <a:t>的幻覺與亂生 </a:t>
            </a:r>
            <a:r>
              <a:rPr lang="en" altLang="zh-TW" dirty="0"/>
              <a:t>API </a:t>
            </a:r>
            <a:r>
              <a:rPr lang="zh-TW" altLang="en-US" dirty="0"/>
              <a:t>大幅下降。</a:t>
            </a:r>
            <a:br>
              <a:rPr lang="zh-TW" altLang="en-US" dirty="0"/>
            </a:br>
            <a:r>
              <a:rPr lang="zh-TW" altLang="en-US" dirty="0"/>
              <a:t>第三，新人 </a:t>
            </a:r>
            <a:r>
              <a:rPr lang="en" altLang="zh-TW" dirty="0"/>
              <a:t>onboarding </a:t>
            </a:r>
            <a:r>
              <a:rPr lang="zh-TW" altLang="en-US" dirty="0"/>
              <a:t>變得更容易。</a:t>
            </a:r>
            <a:endParaRPr lang="en-US" altLang="zh-TW" dirty="0"/>
          </a:p>
          <a:p>
            <a:pPr marL="158750" indent="0">
              <a:buNone/>
            </a:pPr>
            <a:br>
              <a:rPr lang="zh-TW" altLang="en-US" dirty="0"/>
            </a:br>
            <a:r>
              <a:rPr lang="zh-TW" altLang="en-US" dirty="0"/>
              <a:t>但也有挑戰，像是前期流程比較花時間、</a:t>
            </a:r>
            <a:r>
              <a:rPr lang="en" altLang="zh-TW" dirty="0"/>
              <a:t>Token </a:t>
            </a:r>
            <a:r>
              <a:rPr lang="zh-TW" altLang="en-US" dirty="0"/>
              <a:t>成本變高，以及思維需要從「寫程式」改為「寫規格」。</a:t>
            </a:r>
            <a:endParaRPr lang="en-US" altLang="zh-TW" dirty="0"/>
          </a:p>
          <a:p>
            <a:pPr marL="158750" indent="0">
              <a:buNone/>
            </a:pP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不過整體來說，收益遠大於成本。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725096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這裡有 </a:t>
            </a:r>
            <a:r>
              <a:rPr lang="en" altLang="zh-TW" dirty="0"/>
              <a:t>Spec Kit </a:t>
            </a:r>
            <a:r>
              <a:rPr lang="zh-TW" altLang="en-US" dirty="0"/>
              <a:t>的官方 </a:t>
            </a:r>
            <a:r>
              <a:rPr lang="en" altLang="zh-TW" dirty="0"/>
              <a:t>Repo</a:t>
            </a:r>
            <a:r>
              <a:rPr lang="zh-TW" altLang="en" dirty="0"/>
              <a:t>，</a:t>
            </a:r>
            <a:r>
              <a:rPr lang="zh-TW" altLang="en-US" dirty="0"/>
              <a:t>以及兩支教學影片。</a:t>
            </a:r>
            <a:endParaRPr lang="en-US" altLang="zh-TW" dirty="0"/>
          </a:p>
          <a:p>
            <a:pPr marL="158750" indent="0">
              <a:buNone/>
            </a:pP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如果想深入學習、或想試著將 </a:t>
            </a:r>
            <a:r>
              <a:rPr lang="en" altLang="zh-TW" dirty="0"/>
              <a:t>Spec Kit </a:t>
            </a:r>
            <a:r>
              <a:rPr lang="zh-TW" altLang="en-US" dirty="0"/>
              <a:t>導入現有專案，可以參考這些資源。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89169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以上就是今天 </a:t>
            </a:r>
            <a:r>
              <a:rPr lang="en-US" altLang="zh-TW" dirty="0"/>
              <a:t>10 </a:t>
            </a:r>
            <a:r>
              <a:rPr lang="zh-TW" altLang="en-US" dirty="0"/>
              <a:t>分鐘的分享。</a:t>
            </a:r>
            <a:endParaRPr lang="en-US" altLang="zh-TW" dirty="0"/>
          </a:p>
          <a:p>
            <a:pPr marL="158750" indent="0">
              <a:buNone/>
            </a:pPr>
            <a:endParaRPr lang="en-US" altLang="zh-TW" dirty="0"/>
          </a:p>
          <a:p>
            <a:pPr marL="158750" indent="0">
              <a:buNone/>
            </a:pPr>
            <a:r>
              <a:rPr lang="en" altLang="zh-TW" dirty="0"/>
              <a:t>Spec Kit </a:t>
            </a:r>
            <a:r>
              <a:rPr lang="zh-TW" altLang="en-US" dirty="0"/>
              <a:t>不是魔法，但它提供了一條清楚的工程化流程，讓 </a:t>
            </a:r>
            <a:r>
              <a:rPr lang="en" altLang="zh-TW" dirty="0"/>
              <a:t>AI </a:t>
            </a:r>
            <a:r>
              <a:rPr lang="zh-TW" altLang="en-US" dirty="0"/>
              <a:t>開發變得可控、可靠，也更容易協作。</a:t>
            </a:r>
            <a:endParaRPr lang="en-US" altLang="zh-TW" dirty="0"/>
          </a:p>
          <a:p>
            <a:pPr marL="158750" indent="0">
              <a:buNone/>
            </a:pP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希望今天的介紹能讓大家對規格驅動開發有更全面的理解，謝謝大家。</a:t>
            </a:r>
          </a:p>
        </p:txBody>
      </p:sp>
    </p:spTree>
    <p:extLst>
      <p:ext uri="{BB962C8B-B14F-4D97-AF65-F5344CB8AC3E}">
        <p14:creationId xmlns:p14="http://schemas.microsoft.com/office/powerpoint/2010/main" val="16559283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49037-6270-7073-ED74-7ED7E90B2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71354745-8FBF-4955-F383-54A50E44A3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C43CCF4-24BF-9AD0-FEE3-2FA84CD45B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174950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EDA9B-9E47-0F51-52DA-E291D2B8C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B362D87C-565E-5921-8EE8-E2C854414E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30D531F-1CC6-3E43-A1B3-A7DC941B6D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5512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FA726-4F61-7035-1DB6-0E2A1516C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83464B31-8B6B-9FF1-B9DD-F78F44B88B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893ED14-1FEF-E481-002F-711ABF95AE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現在 </a:t>
            </a:r>
            <a:r>
              <a:rPr lang="en" altLang="zh-TW" dirty="0"/>
              <a:t>AI </a:t>
            </a:r>
            <a:r>
              <a:rPr lang="zh-TW" altLang="en-US" dirty="0"/>
              <a:t>寫程式越來越普及，確實讓開發加快了不少。</a:t>
            </a:r>
            <a:endParaRPr lang="en-US" altLang="zh-TW" dirty="0"/>
          </a:p>
          <a:p>
            <a:pPr marL="158750" indent="0">
              <a:buNone/>
            </a:pP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但也帶來新的問題：如果沒有明確的規範，</a:t>
            </a:r>
            <a:r>
              <a:rPr lang="en" altLang="zh-TW" dirty="0"/>
              <a:t>AI </a:t>
            </a:r>
            <a:r>
              <a:rPr lang="zh-TW" altLang="en-US" dirty="0"/>
              <a:t>可能會憑空捏造 </a:t>
            </a:r>
            <a:r>
              <a:rPr lang="en" altLang="zh-TW" dirty="0"/>
              <a:t>API</a:t>
            </a:r>
            <a:r>
              <a:rPr lang="zh-TW" altLang="en" dirty="0"/>
              <a:t>、</a:t>
            </a:r>
            <a:r>
              <a:rPr lang="zh-TW" altLang="en-US" dirty="0"/>
              <a:t>補上不存在的邏輯，我們自己若是依賴直覺開發，也容易讓專案品質變得飄忽不定。</a:t>
            </a:r>
            <a:endParaRPr lang="en-US" altLang="zh-TW" dirty="0"/>
          </a:p>
          <a:p>
            <a:pPr marL="158750" indent="0">
              <a:buNone/>
            </a:pP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這就是為什麼我們開始尋找一套能「約束 </a:t>
            </a:r>
            <a:r>
              <a:rPr lang="en" altLang="zh-TW" dirty="0"/>
              <a:t>AI</a:t>
            </a:r>
            <a:r>
              <a:rPr lang="zh-TW" altLang="en" dirty="0"/>
              <a:t>」、</a:t>
            </a:r>
            <a:r>
              <a:rPr lang="zh-TW" altLang="en-US" dirty="0"/>
              <a:t>同時能強化工程流程的方法。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940123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83766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3296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29163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7EAB5-B316-D283-A753-ABB78708A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C3CB2B23-197F-4473-0485-0788BD977E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9001868-38E3-B49C-0BDE-4BD9DB1229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49466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73449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" altLang="zh-TW" dirty="0"/>
              <a:t>Spec Kit </a:t>
            </a:r>
            <a:r>
              <a:rPr lang="zh-TW" altLang="en-US" dirty="0"/>
              <a:t>是 </a:t>
            </a:r>
            <a:r>
              <a:rPr lang="en" altLang="zh-TW" dirty="0"/>
              <a:t>GitHub </a:t>
            </a:r>
            <a:r>
              <a:rPr lang="zh-TW" altLang="en-US" dirty="0"/>
              <a:t>推出的開源工具，核心理念叫做「意圖即真相」。</a:t>
            </a:r>
            <a:endParaRPr lang="en-US" altLang="zh-TW" dirty="0"/>
          </a:p>
          <a:p>
            <a:pPr marL="158750" indent="0">
              <a:buNone/>
            </a:pP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也就是說：規格文件才是專案的唯一真相來源，而程式碼只是規格的實現。</a:t>
            </a:r>
            <a:endParaRPr lang="en-US" altLang="zh-TW" dirty="0"/>
          </a:p>
          <a:p>
            <a:pPr marL="158750" indent="0">
              <a:buNone/>
            </a:pP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因此當需求有變動時，我們不是直接改 </a:t>
            </a:r>
            <a:r>
              <a:rPr lang="en" altLang="zh-TW" dirty="0"/>
              <a:t>code</a:t>
            </a:r>
            <a:r>
              <a:rPr lang="zh-TW" altLang="en" dirty="0"/>
              <a:t>，</a:t>
            </a:r>
            <a:r>
              <a:rPr lang="zh-TW" altLang="en-US" dirty="0"/>
              <a:t>而是先更新規格。</a:t>
            </a:r>
            <a:endParaRPr lang="en-US" altLang="zh-TW" dirty="0"/>
          </a:p>
          <a:p>
            <a:pPr marL="158750" indent="0">
              <a:buNone/>
            </a:pPr>
            <a:endParaRPr lang="en-US" altLang="zh-TW" dirty="0"/>
          </a:p>
          <a:p>
            <a:pPr marL="158750" indent="0">
              <a:buNone/>
            </a:pPr>
            <a:r>
              <a:rPr lang="en" altLang="zh-TW" dirty="0"/>
              <a:t>Spec Kit </a:t>
            </a:r>
            <a:r>
              <a:rPr lang="zh-TW" altLang="en-US" dirty="0"/>
              <a:t>的重點不是讓 </a:t>
            </a:r>
            <a:r>
              <a:rPr lang="en" altLang="zh-TW" dirty="0"/>
              <a:t>AI </a:t>
            </a:r>
            <a:r>
              <a:rPr lang="zh-TW" altLang="en-US" dirty="0"/>
              <a:t>自動寫程式，而是讓 </a:t>
            </a:r>
            <a:r>
              <a:rPr lang="en" altLang="zh-TW" dirty="0"/>
              <a:t>AI </a:t>
            </a:r>
            <a:r>
              <a:rPr lang="zh-TW" altLang="en-US" dirty="0"/>
              <a:t>依循一套完整的工程流程，從規格到程式碼循序落地。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2378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C8CFC-9E65-F901-B667-4E6C9A79A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FD447BBB-0012-76B2-E32B-15841247E2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E8B0F4A-6955-F579-6E2A-39374EFCA1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" altLang="zh-TW" dirty="0"/>
              <a:t>Spec Kit </a:t>
            </a:r>
            <a:r>
              <a:rPr lang="zh-TW" altLang="en-US" dirty="0"/>
              <a:t>的安裝非常簡單，只需要一行指令就能裝起來。</a:t>
            </a:r>
            <a:endParaRPr lang="en-US" altLang="zh-TW" dirty="0"/>
          </a:p>
          <a:p>
            <a:pPr marL="158750" indent="0">
              <a:buNone/>
            </a:pP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接著用 </a:t>
            </a:r>
            <a:r>
              <a:rPr lang="en" altLang="zh-TW" dirty="0"/>
              <a:t>specify </a:t>
            </a:r>
            <a:r>
              <a:rPr lang="en" altLang="zh-TW" dirty="0" err="1"/>
              <a:t>init</a:t>
            </a:r>
            <a:r>
              <a:rPr lang="en" altLang="zh-TW" dirty="0"/>
              <a:t> </a:t>
            </a:r>
            <a:r>
              <a:rPr lang="zh-TW" altLang="en-US" dirty="0"/>
              <a:t>就能建立一個新的 </a:t>
            </a:r>
            <a:r>
              <a:rPr lang="en" altLang="zh-TW" dirty="0"/>
              <a:t>Spec Kit </a:t>
            </a:r>
            <a:r>
              <a:rPr lang="zh-TW" altLang="en-US" dirty="0"/>
              <a:t>專案。</a:t>
            </a:r>
            <a:endParaRPr lang="en-US" altLang="zh-TW" dirty="0"/>
          </a:p>
          <a:p>
            <a:pPr marL="158750" indent="0">
              <a:buNone/>
            </a:pP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整套工具支援主流 </a:t>
            </a:r>
            <a:r>
              <a:rPr lang="en" altLang="zh-TW" dirty="0"/>
              <a:t>Coding Agent</a:t>
            </a:r>
            <a:r>
              <a:rPr lang="zh-TW" altLang="en" dirty="0"/>
              <a:t>，</a:t>
            </a:r>
            <a:r>
              <a:rPr lang="zh-TW" altLang="en-US" dirty="0"/>
              <a:t>能把 </a:t>
            </a:r>
            <a:r>
              <a:rPr lang="en" altLang="zh-TW" dirty="0"/>
              <a:t>AI </a:t>
            </a:r>
            <a:r>
              <a:rPr lang="zh-TW" altLang="en-US" dirty="0"/>
              <a:t>帶進一個真正工程化的工作流程，而不是單純幫你產生片段程式碼。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8757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" altLang="zh-TW" dirty="0"/>
              <a:t>Spec Kit </a:t>
            </a:r>
            <a:r>
              <a:rPr lang="zh-TW" altLang="en-US" dirty="0"/>
              <a:t>的流程圍繞四個文件運作：</a:t>
            </a:r>
            <a:br>
              <a:rPr lang="zh-TW" altLang="en-US" dirty="0"/>
            </a:b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第一個是憲章 </a:t>
            </a:r>
            <a:r>
              <a:rPr lang="en" altLang="zh-TW" dirty="0"/>
              <a:t>Constitution</a:t>
            </a:r>
            <a:r>
              <a:rPr lang="zh-TW" altLang="en" dirty="0"/>
              <a:t>，</a:t>
            </a:r>
            <a:r>
              <a:rPr lang="zh-TW" altLang="en-US" dirty="0"/>
              <a:t>定義專案不可妥協的工程原則。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第二個是規格 </a:t>
            </a:r>
            <a:r>
              <a:rPr lang="en" altLang="zh-TW" dirty="0"/>
              <a:t>Spec</a:t>
            </a:r>
            <a:r>
              <a:rPr lang="zh-TW" altLang="en" dirty="0"/>
              <a:t>，</a:t>
            </a:r>
            <a:r>
              <a:rPr lang="zh-TW" altLang="en-US" dirty="0"/>
              <a:t>描述功能「要做什麼」。</a:t>
            </a:r>
            <a:br>
              <a:rPr lang="zh-TW" altLang="en-US" dirty="0"/>
            </a:br>
            <a:r>
              <a:rPr lang="zh-TW" altLang="en-US" dirty="0"/>
              <a:t>第三個是計畫 </a:t>
            </a:r>
            <a:r>
              <a:rPr lang="en" altLang="zh-TW" dirty="0"/>
              <a:t>Plan</a:t>
            </a:r>
            <a:r>
              <a:rPr lang="zh-TW" altLang="en" dirty="0"/>
              <a:t>，</a:t>
            </a:r>
            <a:r>
              <a:rPr lang="zh-TW" altLang="en-US" dirty="0"/>
              <a:t>說明「怎麼做」。</a:t>
            </a:r>
            <a:br>
              <a:rPr lang="zh-TW" altLang="en-US" dirty="0"/>
            </a:br>
            <a:r>
              <a:rPr lang="zh-TW" altLang="en-US" dirty="0"/>
              <a:t>第四個是任務 </a:t>
            </a:r>
            <a:r>
              <a:rPr lang="en" altLang="zh-TW" dirty="0"/>
              <a:t>Tasks</a:t>
            </a:r>
            <a:r>
              <a:rPr lang="zh-TW" altLang="en" dirty="0"/>
              <a:t>，</a:t>
            </a:r>
            <a:r>
              <a:rPr lang="zh-TW" altLang="en-US" dirty="0"/>
              <a:t>把技術計畫拆成可執行的開發步驟。</a:t>
            </a:r>
            <a:endParaRPr lang="en-US" altLang="zh-TW" dirty="0"/>
          </a:p>
          <a:p>
            <a:pPr marL="158750" indent="0">
              <a:buNone/>
            </a:pPr>
            <a:br>
              <a:rPr lang="zh-TW" altLang="en-US" dirty="0"/>
            </a:br>
            <a:r>
              <a:rPr lang="zh-TW" altLang="en-US" dirty="0"/>
              <a:t>透過這四種文件的循環迭代，我們可以確保需求、設計、任務與程式碼之間保持一致。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0336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憲章是整個專案的基礎，它定義了所有人必須遵守的原則。</a:t>
            </a:r>
            <a:endParaRPr lang="en-US" altLang="zh-TW" dirty="0"/>
          </a:p>
          <a:p>
            <a:pPr marL="158750" indent="0">
              <a:buNone/>
            </a:pP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例如資料必須加密、操作必須記錄 </a:t>
            </a:r>
            <a:r>
              <a:rPr lang="en" altLang="zh-TW" dirty="0"/>
              <a:t>log</a:t>
            </a:r>
            <a:r>
              <a:rPr lang="zh-TW" altLang="en" dirty="0"/>
              <a:t>、</a:t>
            </a:r>
            <a:r>
              <a:rPr lang="zh-TW" altLang="en-US" dirty="0"/>
              <a:t>每個功能都必須有單元測試覆蓋。</a:t>
            </a:r>
            <a:endParaRPr lang="en-US" altLang="zh-TW" dirty="0"/>
          </a:p>
          <a:p>
            <a:pPr marL="158750" indent="0">
              <a:buNone/>
            </a:pPr>
            <a:endParaRPr lang="en-US" altLang="zh-TW" dirty="0"/>
          </a:p>
          <a:p>
            <a:pPr marL="158750" indent="0">
              <a:buNone/>
            </a:pPr>
            <a:r>
              <a:rPr lang="en" altLang="zh-TW" dirty="0"/>
              <a:t>Spec Kit </a:t>
            </a:r>
            <a:r>
              <a:rPr lang="zh-TW" altLang="en-US" dirty="0"/>
              <a:t>會自動把憲章記錄在文件中，並在後續流程中檢查所有規格和計畫是否符合這些原則，確保專案的品質不會偏離。</a:t>
            </a:r>
          </a:p>
        </p:txBody>
      </p:sp>
    </p:spTree>
    <p:extLst>
      <p:ext uri="{BB962C8B-B14F-4D97-AF65-F5344CB8AC3E}">
        <p14:creationId xmlns:p14="http://schemas.microsoft.com/office/powerpoint/2010/main" val="3583040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在專案剛開始時，我們會先建立憲章，定義好基礎工程原則。</a:t>
            </a:r>
            <a:endParaRPr lang="en-US" altLang="zh-TW" dirty="0"/>
          </a:p>
          <a:p>
            <a:pPr marL="158750" indent="0">
              <a:buNone/>
            </a:pP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接著才會撰寫第一個功能的規格。這兩個步驟讓專案在起跑時不會走偏，也讓後續的 </a:t>
            </a:r>
            <a:r>
              <a:rPr lang="en" altLang="zh-TW" dirty="0"/>
              <a:t>AI </a:t>
            </a:r>
            <a:r>
              <a:rPr lang="zh-TW" altLang="en-US" dirty="0"/>
              <a:t>協作變得更可靠。</a:t>
            </a:r>
          </a:p>
        </p:txBody>
      </p:sp>
    </p:spTree>
    <p:extLst>
      <p:ext uri="{BB962C8B-B14F-4D97-AF65-F5344CB8AC3E}">
        <p14:creationId xmlns:p14="http://schemas.microsoft.com/office/powerpoint/2010/main" val="3159614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6ABA3-03AD-C9B8-EFC9-CCD4B52BF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BFF1BC41-DA01-F19D-7C2B-9FB1991F86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E191CEF-5370-309D-9D3D-8FFA80E292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每當我們要做新功能時，需要讓 </a:t>
            </a:r>
            <a:r>
              <a:rPr lang="en" altLang="zh-TW" dirty="0"/>
              <a:t>Spec Kit </a:t>
            </a:r>
            <a:r>
              <a:rPr lang="zh-TW" altLang="en-US" dirty="0"/>
              <a:t>跑一次完整流程：</a:t>
            </a:r>
            <a:r>
              <a:rPr lang="en" altLang="zh-TW" dirty="0"/>
              <a:t>Specify → Clarify → Plan → Tasks → Analyze → Implement</a:t>
            </a:r>
            <a:r>
              <a:rPr lang="zh-TW" altLang="en" dirty="0"/>
              <a:t>。</a:t>
            </a:r>
            <a:endParaRPr lang="en-US" altLang="zh-TW" dirty="0"/>
          </a:p>
          <a:p>
            <a:pPr marL="158750" indent="0">
              <a:buNone/>
            </a:pP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這個流程看似繁複，但其實非常實用。</a:t>
            </a:r>
            <a:endParaRPr lang="en-US" altLang="zh-TW" dirty="0"/>
          </a:p>
          <a:p>
            <a:pPr marL="158750" indent="0">
              <a:buNone/>
            </a:pPr>
            <a:endParaRPr lang="en-US" altLang="zh-TW" dirty="0"/>
          </a:p>
          <a:p>
            <a:pPr marL="158750" indent="0">
              <a:buNone/>
            </a:pPr>
            <a:r>
              <a:rPr lang="en" altLang="zh-TW" dirty="0"/>
              <a:t>Clarify </a:t>
            </a:r>
            <a:r>
              <a:rPr lang="zh-TW" altLang="en-US" dirty="0"/>
              <a:t>能幫我們解決規格中的模糊點，而 </a:t>
            </a:r>
            <a:r>
              <a:rPr lang="en" altLang="zh-TW" dirty="0"/>
              <a:t>Analyze </a:t>
            </a:r>
            <a:r>
              <a:rPr lang="zh-TW" altLang="en-US" dirty="0"/>
              <a:t>則能提前發現規格、計畫與任務之間的不一致，減少後期返工。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8735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當我們遇到舊規格不清楚、不一致或有遺漏時，可以讓 </a:t>
            </a:r>
            <a:r>
              <a:rPr lang="en" altLang="zh-TW" dirty="0"/>
              <a:t>Spec Kit </a:t>
            </a:r>
            <a:r>
              <a:rPr lang="zh-TW" altLang="en-US" dirty="0"/>
              <a:t>透過 </a:t>
            </a:r>
            <a:r>
              <a:rPr lang="en" altLang="zh-TW" dirty="0"/>
              <a:t>Clarify</a:t>
            </a:r>
            <a:r>
              <a:rPr lang="zh-TW" altLang="en" dirty="0"/>
              <a:t>、</a:t>
            </a:r>
            <a:r>
              <a:rPr lang="en" altLang="zh-TW" dirty="0"/>
              <a:t>Plan</a:t>
            </a:r>
            <a:r>
              <a:rPr lang="zh-TW" altLang="en" dirty="0"/>
              <a:t>、</a:t>
            </a:r>
            <a:r>
              <a:rPr lang="en" altLang="zh-TW" dirty="0"/>
              <a:t>Tasks</a:t>
            </a:r>
            <a:r>
              <a:rPr lang="zh-TW" altLang="en" dirty="0"/>
              <a:t>、</a:t>
            </a:r>
            <a:r>
              <a:rPr lang="en" altLang="zh-TW" dirty="0"/>
              <a:t>Analyze </a:t>
            </a:r>
            <a:r>
              <a:rPr lang="zh-TW" altLang="en-US" dirty="0"/>
              <a:t>再跑一次流程，重新整理規格，確保文件與功能一致。</a:t>
            </a:r>
            <a:endParaRPr lang="en-US" altLang="zh-TW" dirty="0"/>
          </a:p>
          <a:p>
            <a:pPr marL="158750" indent="0">
              <a:buNone/>
            </a:pP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這樣即使專案維護多年，也能保持乾淨且可維護。</a:t>
            </a:r>
          </a:p>
        </p:txBody>
      </p:sp>
    </p:spTree>
    <p:extLst>
      <p:ext uri="{BB962C8B-B14F-4D97-AF65-F5344CB8AC3E}">
        <p14:creationId xmlns:p14="http://schemas.microsoft.com/office/powerpoint/2010/main" val="2097785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preserve="1" userDrawn="1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;p35">
            <a:extLst>
              <a:ext uri="{FF2B5EF4-FFF2-40B4-BE49-F238E27FC236}">
                <a16:creationId xmlns:a16="http://schemas.microsoft.com/office/drawing/2014/main" id="{6A7B6106-7F2E-9721-F0DB-4FCA750E34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387" y="179389"/>
            <a:ext cx="11161713" cy="540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cxnSp>
        <p:nvCxnSpPr>
          <p:cNvPr id="5" name="Google Shape;24;p35">
            <a:extLst>
              <a:ext uri="{FF2B5EF4-FFF2-40B4-BE49-F238E27FC236}">
                <a16:creationId xmlns:a16="http://schemas.microsoft.com/office/drawing/2014/main" id="{1171C33C-B826-D35E-1CF3-BEA0FB973085}"/>
              </a:ext>
            </a:extLst>
          </p:cNvPr>
          <p:cNvCxnSpPr>
            <a:cxnSpLocks/>
          </p:cNvCxnSpPr>
          <p:nvPr userDrawn="1"/>
        </p:nvCxnSpPr>
        <p:spPr>
          <a:xfrm>
            <a:off x="180181" y="719138"/>
            <a:ext cx="11161713" cy="0"/>
          </a:xfrm>
          <a:prstGeom prst="straightConnector1">
            <a:avLst/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Google Shape;19;p34">
            <a:extLst>
              <a:ext uri="{FF2B5EF4-FFF2-40B4-BE49-F238E27FC236}">
                <a16:creationId xmlns:a16="http://schemas.microsoft.com/office/drawing/2014/main" id="{892CB14D-21C2-7682-119D-D221B894491E}"/>
              </a:ext>
            </a:extLst>
          </p:cNvPr>
          <p:cNvSpPr txBox="1">
            <a:spLocks noGrp="1"/>
          </p:cNvSpPr>
          <p:nvPr>
            <p:ph type="body" idx="10" hasCustomPrompt="1"/>
          </p:nvPr>
        </p:nvSpPr>
        <p:spPr>
          <a:xfrm>
            <a:off x="179388" y="900112"/>
            <a:ext cx="11161712" cy="521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t" anchorCtr="0">
            <a:noAutofit/>
          </a:bodyPr>
          <a:lstStyle>
            <a:lvl1pPr marL="252000" marR="0" lvl="0" indent="-216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○"/>
              <a:defRPr sz="1600" b="0" i="0" u="none" strike="noStrike" cap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sym typeface="Microsoft JhengHei"/>
              </a:defRPr>
            </a:lvl1pPr>
            <a:lvl2pPr marL="504000" marR="0" lvl="1" indent="-216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○"/>
              <a:defRPr sz="1400" b="0" i="0" u="none" strike="noStrike" cap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defRPr>
            </a:lvl2pPr>
            <a:lvl3pPr marL="756000" marR="0" lvl="2" indent="-216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○"/>
              <a:defRPr sz="1200" b="0" i="0" u="none" strike="noStrike" cap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defRPr>
            </a:lvl3pPr>
            <a:lvl4pPr marL="1008000" marR="0" lvl="3" indent="-216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○"/>
              <a:defRPr sz="1000" b="0" i="0" u="none" strike="noStrike" cap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defRPr>
            </a:lvl4pPr>
            <a:lvl5pPr marL="1260000" marR="0" lvl="4" indent="-216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○"/>
              <a:defRPr sz="800" b="0" i="0" u="none" strike="noStrike" cap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defRPr>
            </a:lvl5pPr>
            <a:lvl6pPr marL="1512000" marR="0" lvl="5" indent="-216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Microsoft JhengHei Light" panose="020B0304030504040204" pitchFamily="34" charset="-120"/>
              <a:buChar char="o"/>
              <a:defRPr sz="1600" b="0" i="0" u="none" strike="noStrike" cap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489A3"/>
              </a:buClr>
              <a:buSzPts val="2000"/>
              <a:buFont typeface="Roboto"/>
              <a:buChar char="–"/>
              <a:defRPr sz="2000" b="0" i="0" u="none" strike="noStrike" cap="none">
                <a:solidFill>
                  <a:srgbClr val="5489A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489A3"/>
              </a:buClr>
              <a:buSzPts val="2000"/>
              <a:buFont typeface="Roboto"/>
              <a:buChar char="–"/>
              <a:defRPr sz="2000" b="0" i="0" u="none" strike="noStrike" cap="none">
                <a:solidFill>
                  <a:srgbClr val="5489A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5489A3"/>
              </a:buClr>
              <a:buSzPts val="2000"/>
              <a:buFont typeface="Roboto"/>
              <a:buChar char="–"/>
              <a:defRPr sz="2000" b="0" i="0" u="none" strike="noStrike" cap="none">
                <a:solidFill>
                  <a:srgbClr val="5489A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0"/>
            <a:r>
              <a:rPr lang="zh-TW" altLang="en-US" dirty="0"/>
              <a:t>第一層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88282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2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preserve="1" userDrawn="1">
  <p:cSld name="只有標題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3;p35">
            <a:extLst>
              <a:ext uri="{FF2B5EF4-FFF2-40B4-BE49-F238E27FC236}">
                <a16:creationId xmlns:a16="http://schemas.microsoft.com/office/drawing/2014/main" id="{B3DACEB3-0456-9EF5-FFD0-561210DBA8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387" y="179389"/>
            <a:ext cx="11161713" cy="540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cxnSp>
        <p:nvCxnSpPr>
          <p:cNvPr id="4" name="Google Shape;24;p35">
            <a:extLst>
              <a:ext uri="{FF2B5EF4-FFF2-40B4-BE49-F238E27FC236}">
                <a16:creationId xmlns:a16="http://schemas.microsoft.com/office/drawing/2014/main" id="{FC1654C3-EDB4-E7C8-479C-6076BAB39F4C}"/>
              </a:ext>
            </a:extLst>
          </p:cNvPr>
          <p:cNvCxnSpPr>
            <a:cxnSpLocks/>
          </p:cNvCxnSpPr>
          <p:nvPr userDrawn="1"/>
        </p:nvCxnSpPr>
        <p:spPr>
          <a:xfrm>
            <a:off x="180181" y="719138"/>
            <a:ext cx="11161713" cy="0"/>
          </a:xfrm>
          <a:prstGeom prst="straightConnector1">
            <a:avLst/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7143806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7686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9;p32">
            <a:extLst>
              <a:ext uri="{FF2B5EF4-FFF2-40B4-BE49-F238E27FC236}">
                <a16:creationId xmlns:a16="http://schemas.microsoft.com/office/drawing/2014/main" id="{728D7485-3340-DD7C-9D2E-D9DE76FC1DDB}"/>
              </a:ext>
            </a:extLst>
          </p:cNvPr>
          <p:cNvCxnSpPr>
            <a:cxnSpLocks/>
          </p:cNvCxnSpPr>
          <p:nvPr userDrawn="1"/>
        </p:nvCxnSpPr>
        <p:spPr>
          <a:xfrm>
            <a:off x="1473020" y="3120669"/>
            <a:ext cx="4178480" cy="0"/>
          </a:xfrm>
          <a:prstGeom prst="straightConnector1">
            <a:avLst/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" name="Google Shape;10;p32">
            <a:extLst>
              <a:ext uri="{FF2B5EF4-FFF2-40B4-BE49-F238E27FC236}">
                <a16:creationId xmlns:a16="http://schemas.microsoft.com/office/drawing/2014/main" id="{7B925996-2FA7-4A3F-652D-7B1D8634C9A2}"/>
              </a:ext>
            </a:extLst>
          </p:cNvPr>
          <p:cNvSpPr txBox="1">
            <a:spLocks noGrp="1" noChangeAspect="1"/>
          </p:cNvSpPr>
          <p:nvPr>
            <p:ph type="title"/>
          </p:nvPr>
        </p:nvSpPr>
        <p:spPr>
          <a:xfrm>
            <a:off x="1462611" y="2417136"/>
            <a:ext cx="4765685" cy="595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3600" b="1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" name="Google Shape;12;p32">
            <a:extLst>
              <a:ext uri="{FF2B5EF4-FFF2-40B4-BE49-F238E27FC236}">
                <a16:creationId xmlns:a16="http://schemas.microsoft.com/office/drawing/2014/main" id="{DDF0F993-8018-4979-86D3-F8CBB4ECD394}"/>
              </a:ext>
            </a:extLst>
          </p:cNvPr>
          <p:cNvSpPr txBox="1">
            <a:spLocks noGrp="1" noChangeAspect="1"/>
          </p:cNvSpPr>
          <p:nvPr>
            <p:ph type="body" idx="2"/>
          </p:nvPr>
        </p:nvSpPr>
        <p:spPr>
          <a:xfrm>
            <a:off x="1462611" y="3242650"/>
            <a:ext cx="4765685" cy="463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>
            <a:lvl1pPr marL="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icrosoft JhengHei"/>
              <a:buNone/>
              <a:defRPr sz="240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sym typeface="Microsoft JhengHe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24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preserve="1" userDrawn="1">
  <p:cSld name="1_標題投影片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9;p32">
            <a:extLst>
              <a:ext uri="{FF2B5EF4-FFF2-40B4-BE49-F238E27FC236}">
                <a16:creationId xmlns:a16="http://schemas.microsoft.com/office/drawing/2014/main" id="{0B55ED0F-F4F0-E097-1D04-EC10B927CE44}"/>
              </a:ext>
            </a:extLst>
          </p:cNvPr>
          <p:cNvCxnSpPr>
            <a:cxnSpLocks/>
          </p:cNvCxnSpPr>
          <p:nvPr userDrawn="1"/>
        </p:nvCxnSpPr>
        <p:spPr>
          <a:xfrm>
            <a:off x="1441038" y="2965770"/>
            <a:ext cx="8640000" cy="0"/>
          </a:xfrm>
          <a:prstGeom prst="straightConnector1">
            <a:avLst/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Google Shape;10;p32">
            <a:extLst>
              <a:ext uri="{FF2B5EF4-FFF2-40B4-BE49-F238E27FC236}">
                <a16:creationId xmlns:a16="http://schemas.microsoft.com/office/drawing/2014/main" id="{24C16EC9-E508-E2C3-2A12-43E1525FA8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0000" y="1943936"/>
            <a:ext cx="864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4400" b="1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" name="Google Shape;11;p32">
            <a:extLst>
              <a:ext uri="{FF2B5EF4-FFF2-40B4-BE49-F238E27FC236}">
                <a16:creationId xmlns:a16="http://schemas.microsoft.com/office/drawing/2014/main" id="{DD4BFDDB-330C-E440-98CF-4770DD1DDE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41038" y="3240088"/>
            <a:ext cx="864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>
            <a:lvl1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icrosoft JhengHei"/>
              <a:buNone/>
              <a:defRPr sz="280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sym typeface="Microsoft JhengHe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" name="Google Shape;12;p32">
            <a:extLst>
              <a:ext uri="{FF2B5EF4-FFF2-40B4-BE49-F238E27FC236}">
                <a16:creationId xmlns:a16="http://schemas.microsoft.com/office/drawing/2014/main" id="{E48EF14F-563D-2584-2465-3B54717A11F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452793" y="3895860"/>
            <a:ext cx="86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icrosoft JhengHei"/>
              <a:buNone/>
              <a:defRPr sz="160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sym typeface="Microsoft JhengHe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0211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preserve="1">
  <p:cSld name="標題投影片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oogle Shape;9;p32"/>
          <p:cNvCxnSpPr>
            <a:cxnSpLocks/>
          </p:cNvCxnSpPr>
          <p:nvPr/>
        </p:nvCxnSpPr>
        <p:spPr>
          <a:xfrm>
            <a:off x="1441038" y="2965770"/>
            <a:ext cx="8640000" cy="0"/>
          </a:xfrm>
          <a:prstGeom prst="straightConnector1">
            <a:avLst/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Google Shape;10;p32"/>
          <p:cNvSpPr txBox="1">
            <a:spLocks noGrp="1"/>
          </p:cNvSpPr>
          <p:nvPr>
            <p:ph type="title"/>
          </p:nvPr>
        </p:nvSpPr>
        <p:spPr>
          <a:xfrm>
            <a:off x="1440000" y="2123963"/>
            <a:ext cx="5220344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4400" b="1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32"/>
          <p:cNvSpPr txBox="1">
            <a:spLocks noGrp="1"/>
          </p:cNvSpPr>
          <p:nvPr>
            <p:ph type="body" idx="1"/>
          </p:nvPr>
        </p:nvSpPr>
        <p:spPr>
          <a:xfrm>
            <a:off x="1441038" y="3240088"/>
            <a:ext cx="5219306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icrosoft JhengHei"/>
              <a:buNone/>
              <a:defRPr sz="280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sym typeface="Microsoft JhengHe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2" name="Google Shape;12;p32"/>
          <p:cNvSpPr txBox="1">
            <a:spLocks noGrp="1"/>
          </p:cNvSpPr>
          <p:nvPr>
            <p:ph type="body" idx="2"/>
          </p:nvPr>
        </p:nvSpPr>
        <p:spPr>
          <a:xfrm>
            <a:off x="1452793" y="3895860"/>
            <a:ext cx="521930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L="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icrosoft JhengHei"/>
              <a:buNone/>
              <a:defRPr sz="160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sym typeface="Microsoft JhengHe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111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;p34">
            <a:extLst>
              <a:ext uri="{FF2B5EF4-FFF2-40B4-BE49-F238E27FC236}">
                <a16:creationId xmlns:a16="http://schemas.microsoft.com/office/drawing/2014/main" id="{444EEE93-7199-FFDA-E88B-B7283230B1E1}"/>
              </a:ext>
            </a:extLst>
          </p:cNvPr>
          <p:cNvSpPr txBox="1">
            <a:spLocks noGrp="1"/>
          </p:cNvSpPr>
          <p:nvPr>
            <p:ph type="body" idx="10" hasCustomPrompt="1"/>
          </p:nvPr>
        </p:nvSpPr>
        <p:spPr>
          <a:xfrm>
            <a:off x="179388" y="900114"/>
            <a:ext cx="5472112" cy="52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t" anchorCtr="0">
            <a:noAutofit/>
          </a:bodyPr>
          <a:lstStyle>
            <a:lvl1pPr marL="252000" marR="0" lvl="0" indent="-216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○"/>
              <a:defRPr sz="1600" b="0" i="0" u="none" strike="noStrike" cap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sym typeface="Microsoft JhengHei"/>
              </a:defRPr>
            </a:lvl1pPr>
            <a:lvl2pPr marL="504000" marR="0" lvl="1" indent="-216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○"/>
              <a:defRPr sz="1400" b="0" i="0" u="none" strike="noStrike" cap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defRPr>
            </a:lvl2pPr>
            <a:lvl3pPr marL="756000" marR="0" lvl="2" indent="-216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○"/>
              <a:defRPr sz="1200" b="0" i="0" u="none" strike="noStrike" cap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defRPr>
            </a:lvl3pPr>
            <a:lvl4pPr marL="1008000" marR="0" lvl="3" indent="-216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○"/>
              <a:defRPr sz="1000" b="0" i="0" u="none" strike="noStrike" cap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defRPr>
            </a:lvl4pPr>
            <a:lvl5pPr marL="1260000" marR="0" lvl="4" indent="-216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○"/>
              <a:defRPr sz="800" b="0" i="0" u="none" strike="noStrike" cap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defRPr>
            </a:lvl5pPr>
            <a:lvl6pPr marL="1512000" marR="0" lvl="5" indent="-216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Microsoft JhengHei Light" panose="020B0304030504040204" pitchFamily="34" charset="-120"/>
              <a:buChar char="o"/>
              <a:defRPr sz="1600" b="0" i="0" u="none" strike="noStrike" cap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489A3"/>
              </a:buClr>
              <a:buSzPts val="2000"/>
              <a:buFont typeface="Roboto"/>
              <a:buChar char="–"/>
              <a:defRPr sz="2000" b="0" i="0" u="none" strike="noStrike" cap="none">
                <a:solidFill>
                  <a:srgbClr val="5489A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489A3"/>
              </a:buClr>
              <a:buSzPts val="2000"/>
              <a:buFont typeface="Roboto"/>
              <a:buChar char="–"/>
              <a:defRPr sz="2000" b="0" i="0" u="none" strike="noStrike" cap="none">
                <a:solidFill>
                  <a:srgbClr val="5489A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5489A3"/>
              </a:buClr>
              <a:buSzPts val="2000"/>
              <a:buFont typeface="Roboto"/>
              <a:buChar char="–"/>
              <a:defRPr sz="2000" b="0" i="0" u="none" strike="noStrike" cap="none">
                <a:solidFill>
                  <a:srgbClr val="5489A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0"/>
            <a:r>
              <a:rPr lang="zh-TW" altLang="en-US"/>
              <a:t>第一層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6" name="Google Shape;19;p34">
            <a:extLst>
              <a:ext uri="{FF2B5EF4-FFF2-40B4-BE49-F238E27FC236}">
                <a16:creationId xmlns:a16="http://schemas.microsoft.com/office/drawing/2014/main" id="{286B973F-A3C7-28D8-1C0A-F024F3D7A1F5}"/>
              </a:ext>
            </a:extLst>
          </p:cNvPr>
          <p:cNvSpPr txBox="1">
            <a:spLocks noGrp="1"/>
          </p:cNvSpPr>
          <p:nvPr>
            <p:ph type="body" idx="11" hasCustomPrompt="1"/>
          </p:nvPr>
        </p:nvSpPr>
        <p:spPr>
          <a:xfrm>
            <a:off x="5868989" y="900114"/>
            <a:ext cx="5472112" cy="52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t" anchorCtr="0">
            <a:noAutofit/>
          </a:bodyPr>
          <a:lstStyle>
            <a:lvl1pPr marL="252000" marR="0" lvl="0" indent="-216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○"/>
              <a:defRPr sz="1600" b="0" i="0" u="none" strike="noStrike" cap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sym typeface="Microsoft JhengHei"/>
              </a:defRPr>
            </a:lvl1pPr>
            <a:lvl2pPr marL="504000" marR="0" lvl="1" indent="-216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○"/>
              <a:defRPr sz="1400" b="0" i="0" u="none" strike="noStrike" cap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defRPr>
            </a:lvl2pPr>
            <a:lvl3pPr marL="756000" marR="0" lvl="2" indent="-216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○"/>
              <a:defRPr sz="1200" b="0" i="0" u="none" strike="noStrike" cap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defRPr>
            </a:lvl3pPr>
            <a:lvl4pPr marL="1008000" marR="0" lvl="3" indent="-216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○"/>
              <a:defRPr sz="1000" b="0" i="0" u="none" strike="noStrike" cap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defRPr>
            </a:lvl4pPr>
            <a:lvl5pPr marL="1260000" marR="0" lvl="4" indent="-216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○"/>
              <a:defRPr sz="800" b="0" i="0" u="none" strike="noStrike" cap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defRPr>
            </a:lvl5pPr>
            <a:lvl6pPr marL="1512000" marR="0" lvl="5" indent="-216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Microsoft JhengHei Light" panose="020B0304030504040204" pitchFamily="34" charset="-120"/>
              <a:buChar char="o"/>
              <a:defRPr sz="1600" b="0" i="0" u="none" strike="noStrike" cap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489A3"/>
              </a:buClr>
              <a:buSzPts val="2000"/>
              <a:buFont typeface="Roboto"/>
              <a:buChar char="–"/>
              <a:defRPr sz="2000" b="0" i="0" u="none" strike="noStrike" cap="none">
                <a:solidFill>
                  <a:srgbClr val="5489A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489A3"/>
              </a:buClr>
              <a:buSzPts val="2000"/>
              <a:buFont typeface="Roboto"/>
              <a:buChar char="–"/>
              <a:defRPr sz="2000" b="0" i="0" u="none" strike="noStrike" cap="none">
                <a:solidFill>
                  <a:srgbClr val="5489A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5489A3"/>
              </a:buClr>
              <a:buSzPts val="2000"/>
              <a:buFont typeface="Roboto"/>
              <a:buChar char="–"/>
              <a:defRPr sz="2000" b="0" i="0" u="none" strike="noStrike" cap="none">
                <a:solidFill>
                  <a:srgbClr val="5489A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0"/>
            <a:r>
              <a:rPr lang="zh-TW" altLang="en-US"/>
              <a:t>第一層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3" name="Google Shape;23;p35">
            <a:extLst>
              <a:ext uri="{FF2B5EF4-FFF2-40B4-BE49-F238E27FC236}">
                <a16:creationId xmlns:a16="http://schemas.microsoft.com/office/drawing/2014/main" id="{91408B87-3C86-138F-DA10-0F9C29E986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387" y="179389"/>
            <a:ext cx="11161713" cy="540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" name="Google Shape;24;p35">
            <a:extLst>
              <a:ext uri="{FF2B5EF4-FFF2-40B4-BE49-F238E27FC236}">
                <a16:creationId xmlns:a16="http://schemas.microsoft.com/office/drawing/2014/main" id="{2FBE8317-877F-7B8D-1B52-8FEA6C9B3582}"/>
              </a:ext>
            </a:extLst>
          </p:cNvPr>
          <p:cNvCxnSpPr>
            <a:cxnSpLocks/>
          </p:cNvCxnSpPr>
          <p:nvPr userDrawn="1"/>
        </p:nvCxnSpPr>
        <p:spPr>
          <a:xfrm>
            <a:off x="180181" y="719138"/>
            <a:ext cx="11161713" cy="0"/>
          </a:xfrm>
          <a:prstGeom prst="straightConnector1">
            <a:avLst/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184499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64E9B3DD-FAA0-DF43-8AE4-2105CE51701D}"/>
              </a:ext>
            </a:extLst>
          </p:cNvPr>
          <p:cNvSpPr txBox="1"/>
          <p:nvPr userDrawn="1"/>
        </p:nvSpPr>
        <p:spPr>
          <a:xfrm>
            <a:off x="604826" y="608597"/>
            <a:ext cx="10310836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96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Template Version</a:t>
            </a:r>
          </a:p>
          <a:p>
            <a:pPr algn="ctr"/>
            <a:r>
              <a:rPr kumimoji="1" lang="en-US" altLang="zh-TW" sz="240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v8.0</a:t>
            </a:r>
            <a:endParaRPr kumimoji="1" lang="zh-TW" altLang="en-US" sz="240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18675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圖片 66">
            <a:extLst>
              <a:ext uri="{FF2B5EF4-FFF2-40B4-BE49-F238E27FC236}">
                <a16:creationId xmlns:a16="http://schemas.microsoft.com/office/drawing/2014/main" id="{012F1885-A071-984B-D8D1-A7A74638F33F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6" y="5984483"/>
            <a:ext cx="4406303" cy="705606"/>
          </a:xfrm>
          <a:prstGeom prst="rect">
            <a:avLst/>
          </a:prstGeom>
        </p:spPr>
      </p:pic>
      <p:pic>
        <p:nvPicPr>
          <p:cNvPr id="68" name="圖片 67">
            <a:extLst>
              <a:ext uri="{FF2B5EF4-FFF2-40B4-BE49-F238E27FC236}">
                <a16:creationId xmlns:a16="http://schemas.microsoft.com/office/drawing/2014/main" id="{86B86B43-7EF9-A594-81B6-50F14A778A1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954" y="6214413"/>
            <a:ext cx="2020146" cy="238891"/>
          </a:xfrm>
          <a:prstGeom prst="rect">
            <a:avLst/>
          </a:prstGeom>
        </p:spPr>
      </p:pic>
      <p:sp>
        <p:nvSpPr>
          <p:cNvPr id="69" name="矩形 68">
            <a:extLst>
              <a:ext uri="{FF2B5EF4-FFF2-40B4-BE49-F238E27FC236}">
                <a16:creationId xmlns:a16="http://schemas.microsoft.com/office/drawing/2014/main" id="{0FC72A07-6165-7427-F0C9-0A7152F41AC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813775" y="6238791"/>
            <a:ext cx="1487660" cy="206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400" tIns="43200" rIns="86400" bIns="43200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  <a:cs typeface="+mn-cs"/>
              </a:defRPr>
            </a:lvl9pPr>
          </a:lstStyle>
          <a:p>
            <a:pPr algn="ctr" eaLnBrk="1" hangingPunct="1">
              <a:lnSpc>
                <a:spcPts val="964"/>
              </a:lnSpc>
              <a:defRPr/>
            </a:pPr>
            <a:r>
              <a:rPr lang="zh-TW" altLang="en-US" sz="800" b="0">
                <a:solidFill>
                  <a:srgbClr val="B2B2B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機密資料僅限永豐金控內部使用 </a:t>
            </a:r>
            <a:endParaRPr lang="en-US" altLang="zh-TW" sz="800" b="0">
              <a:solidFill>
                <a:srgbClr val="B2B2B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0" name="Google Shape;99;p13">
            <a:extLst>
              <a:ext uri="{FF2B5EF4-FFF2-40B4-BE49-F238E27FC236}">
                <a16:creationId xmlns:a16="http://schemas.microsoft.com/office/drawing/2014/main" id="{39C7D9F4-362D-49AC-1CAE-96C5BC5F75C0}"/>
              </a:ext>
            </a:extLst>
          </p:cNvPr>
          <p:cNvSpPr txBox="1"/>
          <p:nvPr userDrawn="1"/>
        </p:nvSpPr>
        <p:spPr>
          <a:xfrm>
            <a:off x="-189321" y="6080816"/>
            <a:ext cx="737417" cy="495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5184" tIns="115184" rIns="115184" bIns="11518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b="1">
                <a:solidFill>
                  <a:schemeClr val="tx1"/>
                </a:solidFill>
                <a:latin typeface="Noto Serif TC Black" panose="02020200000000000000" pitchFamily="18" charset="-120"/>
                <a:ea typeface="Noto Serif TC Black" panose="02020200000000000000" pitchFamily="18" charset="-120"/>
                <a:cs typeface="Josefin Sans"/>
                <a:sym typeface="Josefin Sans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386" b="1">
              <a:solidFill>
                <a:schemeClr val="tx1"/>
              </a:solidFill>
              <a:latin typeface="Noto Serif TC Black" panose="02020200000000000000" pitchFamily="18" charset="-120"/>
              <a:ea typeface="Noto Serif TC Black" panose="02020200000000000000" pitchFamily="18" charset="-120"/>
              <a:cs typeface="Josefin Sans"/>
              <a:sym typeface="Josefin Sans"/>
            </a:endParaRPr>
          </a:p>
        </p:txBody>
      </p:sp>
    </p:spTree>
    <p:extLst>
      <p:ext uri="{BB962C8B-B14F-4D97-AF65-F5344CB8AC3E}">
        <p14:creationId xmlns:p14="http://schemas.microsoft.com/office/powerpoint/2010/main" val="349767267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9" r:id="rId1"/>
    <p:sldLayoutId id="2147483702" r:id="rId2"/>
    <p:sldLayoutId id="2147483711" r:id="rId3"/>
    <p:sldLayoutId id="2147483703" r:id="rId4"/>
    <p:sldLayoutId id="2147483706" r:id="rId5"/>
    <p:sldLayoutId id="2147483705" r:id="rId6"/>
    <p:sldLayoutId id="2147483707" r:id="rId7"/>
    <p:sldLayoutId id="214748372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4" userDrawn="1">
          <p15:clr>
            <a:srgbClr val="A4A3A4"/>
          </p15:clr>
        </p15:guide>
        <p15:guide id="2" pos="3685" userDrawn="1">
          <p15:clr>
            <a:srgbClr val="A4A3A4"/>
          </p15:clr>
        </p15:guide>
        <p15:guide id="3" pos="7144" userDrawn="1">
          <p15:clr>
            <a:srgbClr val="A4A3A4"/>
          </p15:clr>
        </p15:guide>
        <p15:guide id="5" orient="horz" pos="3855" userDrawn="1">
          <p15:clr>
            <a:srgbClr val="A4A3A4"/>
          </p15:clr>
        </p15:guide>
        <p15:guide id="11" pos="3629">
          <p15:clr>
            <a:srgbClr val="F26B43"/>
          </p15:clr>
        </p15:guide>
        <p15:guide id="12" pos="3572" userDrawn="1">
          <p15:clr>
            <a:srgbClr val="A4A3A4"/>
          </p15:clr>
        </p15:guide>
        <p15:guide id="13" pos="2495" userDrawn="1">
          <p15:clr>
            <a:srgbClr val="A4A3A4"/>
          </p15:clr>
        </p15:guide>
        <p15:guide id="14" pos="2381" userDrawn="1">
          <p15:clr>
            <a:srgbClr val="A4A3A4"/>
          </p15:clr>
        </p15:guide>
        <p15:guide id="15" pos="4762" userDrawn="1">
          <p15:clr>
            <a:srgbClr val="A4A3A4"/>
          </p15:clr>
        </p15:guide>
        <p15:guide id="22" orient="horz" pos="567" userDrawn="1">
          <p15:clr>
            <a:srgbClr val="A4A3A4"/>
          </p15:clr>
        </p15:guide>
        <p15:guide id="23" orient="horz" pos="2268" userDrawn="1">
          <p15:clr>
            <a:srgbClr val="A4A3A4"/>
          </p15:clr>
        </p15:guide>
        <p15:guide id="24" orient="horz" pos="2211" userDrawn="1">
          <p15:clr>
            <a:srgbClr val="F26B43"/>
          </p15:clr>
        </p15:guide>
        <p15:guide id="25" orient="horz" pos="453" userDrawn="1">
          <p15:clr>
            <a:srgbClr val="A4A3A4"/>
          </p15:clr>
        </p15:guide>
        <p15:guide id="26" pos="3628" userDrawn="1">
          <p15:clr>
            <a:srgbClr val="F26B43"/>
          </p15:clr>
        </p15:guide>
        <p15:guide id="27" pos="113" userDrawn="1">
          <p15:clr>
            <a:srgbClr val="A4A3A4"/>
          </p15:clr>
        </p15:guide>
        <p15:guide id="28" pos="4876" userDrawn="1">
          <p15:clr>
            <a:srgbClr val="A4A3A4"/>
          </p15:clr>
        </p15:guide>
        <p15:guide id="29" orient="horz" pos="113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hub/spec-ki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SGHIQTsPzuY" TargetMode="External"/><Relationship Id="rId4" Type="http://schemas.openxmlformats.org/officeDocument/2006/relationships/hyperlink" Target="https://www.youtube.com/watch?v=a9eR1xsfvHg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7A1ACA-C372-4B8C-8BC1-E17975697F2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TW" dirty="0"/>
              <a:t>Spec Kit</a:t>
            </a:r>
            <a:r>
              <a:rPr lang="zh-TW" altLang="en-US" dirty="0"/>
              <a:t>：規格驅動產品迭代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6FA7565-0396-4A14-BCC3-99F5A4035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r>
              <a:rPr lang="zh-TW" altLang="en-US" b="1" dirty="0"/>
              <a:t>以</a:t>
            </a:r>
            <a:r>
              <a:rPr lang="en-US" altLang="zh-TW" b="1" dirty="0"/>
              <a:t> </a:t>
            </a:r>
            <a:r>
              <a:rPr lang="en-US" altLang="zh-TW" b="1" dirty="0" err="1"/>
              <a:t>InfoGather</a:t>
            </a:r>
            <a:r>
              <a:rPr lang="en-US" altLang="zh-TW" b="1" dirty="0"/>
              <a:t> </a:t>
            </a:r>
            <a:r>
              <a:rPr lang="zh-TW" altLang="en-US" b="1" dirty="0"/>
              <a:t>為例的導入開發實戰</a:t>
            </a:r>
            <a:endParaRPr lang="en-US" altLang="zh-TW" b="1" dirty="0"/>
          </a:p>
        </p:txBody>
      </p:sp>
      <p:sp>
        <p:nvSpPr>
          <p:cNvPr id="17" name="文字版面配置區 12">
            <a:extLst>
              <a:ext uri="{FF2B5EF4-FFF2-40B4-BE49-F238E27FC236}">
                <a16:creationId xmlns:a16="http://schemas.microsoft.com/office/drawing/2014/main" id="{A2C996C9-AA5B-1237-2C63-0E8A3329744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440000" y="5040000"/>
            <a:ext cx="8640000" cy="360000"/>
          </a:xfrm>
        </p:spPr>
        <p:txBody>
          <a:bodyPr/>
          <a:lstStyle/>
          <a:p>
            <a:r>
              <a:rPr lang="en-US" altLang="zh-TW" dirty="0"/>
              <a:t>2025.12.03</a:t>
            </a:r>
          </a:p>
        </p:txBody>
      </p:sp>
      <p:sp>
        <p:nvSpPr>
          <p:cNvPr id="18" name="Google Shape;37;p1">
            <a:extLst>
              <a:ext uri="{FF2B5EF4-FFF2-40B4-BE49-F238E27FC236}">
                <a16:creationId xmlns:a16="http://schemas.microsoft.com/office/drawing/2014/main" id="{4A0113D8-6810-32EA-8D45-452B86B275FC}"/>
              </a:ext>
            </a:extLst>
          </p:cNvPr>
          <p:cNvSpPr txBox="1">
            <a:spLocks/>
          </p:cNvSpPr>
          <p:nvPr/>
        </p:nvSpPr>
        <p:spPr>
          <a:xfrm>
            <a:off x="1440000" y="4320000"/>
            <a:ext cx="864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icrosoft JhengHei"/>
              <a:buNone/>
              <a:defRPr sz="2800" b="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sym typeface="Microsoft JhengHe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/>
            <a:r>
              <a:rPr lang="zh-TW" altLang="en-US" sz="2400" dirty="0"/>
              <a:t>數位科技處</a:t>
            </a:r>
          </a:p>
        </p:txBody>
      </p:sp>
    </p:spTree>
    <p:extLst>
      <p:ext uri="{BB962C8B-B14F-4D97-AF65-F5344CB8AC3E}">
        <p14:creationId xmlns:p14="http://schemas.microsoft.com/office/powerpoint/2010/main" val="954379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25C38-D02D-3DCC-B3F9-015AF820B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992B5F3-2289-BFEA-73BF-991D7A95F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場景 </a:t>
            </a:r>
            <a:r>
              <a:rPr lang="en-US" altLang="zh-TW" dirty="0"/>
              <a:t>3</a:t>
            </a:r>
            <a:r>
              <a:rPr lang="zh-TW" altLang="en-US" dirty="0"/>
              <a:t>：改善既有規格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3020F1F3-12FB-AF56-E24F-4EB2979FB818}"/>
              </a:ext>
            </a:extLst>
          </p:cNvPr>
          <p:cNvCxnSpPr>
            <a:cxnSpLocks/>
          </p:cNvCxnSpPr>
          <p:nvPr/>
        </p:nvCxnSpPr>
        <p:spPr>
          <a:xfrm>
            <a:off x="720244" y="3240087"/>
            <a:ext cx="1008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78E27516-972B-4BF0-A4A9-C70D2962C76C}"/>
              </a:ext>
            </a:extLst>
          </p:cNvPr>
          <p:cNvGrpSpPr/>
          <p:nvPr/>
        </p:nvGrpSpPr>
        <p:grpSpPr>
          <a:xfrm>
            <a:off x="1645443" y="2953225"/>
            <a:ext cx="8229600" cy="547200"/>
            <a:chOff x="1515977" y="2968574"/>
            <a:chExt cx="8229144" cy="544540"/>
          </a:xfrm>
        </p:grpSpPr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AA5A16B6-C8D7-F42E-081D-0251BFA66F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15977" y="2973114"/>
              <a:ext cx="540000" cy="540000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/>
                <a:t>1</a:t>
              </a:r>
              <a:endParaRPr kumimoji="1" lang="zh-TW" altLang="en-US" sz="2800" dirty="0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F3EC35C4-A60B-C330-2FA2-3917148D29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9025" y="2968574"/>
              <a:ext cx="540000" cy="540000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/>
                <a:t>2</a:t>
              </a:r>
              <a:endParaRPr kumimoji="1" lang="zh-TW" altLang="en-US" sz="2800" dirty="0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DBA09B6B-B66F-FA5C-07A4-9C52E6D83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42073" y="2970087"/>
              <a:ext cx="540000" cy="540000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/>
                <a:t>3</a:t>
              </a:r>
              <a:endParaRPr kumimoji="1" lang="zh-TW" altLang="en-US" sz="2800" dirty="0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A6658D6E-5CD6-C11C-92FD-A7A7C8B083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05121" y="2971600"/>
              <a:ext cx="540000" cy="540000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/>
                <a:t>4</a:t>
              </a:r>
              <a:endParaRPr kumimoji="1" lang="zh-TW" altLang="en-US" sz="2800" dirty="0"/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EABA679-D224-A9F6-B348-413D5B723CAF}"/>
              </a:ext>
            </a:extLst>
          </p:cNvPr>
          <p:cNvSpPr txBox="1"/>
          <p:nvPr/>
        </p:nvSpPr>
        <p:spPr>
          <a:xfrm>
            <a:off x="925458" y="3786424"/>
            <a:ext cx="19800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2"/>
                </a:solidFill>
              </a:rPr>
              <a:t>Clarify</a:t>
            </a:r>
            <a:endParaRPr kumimoji="1" lang="en-US" altLang="zh-TW" sz="2400" b="1" dirty="0">
              <a:solidFill>
                <a:schemeClr val="bg2"/>
              </a:solidFill>
            </a:endParaRPr>
          </a:p>
          <a:p>
            <a:pPr algn="ctr"/>
            <a:endParaRPr kumimoji="1" lang="en-US" altLang="zh-TW" dirty="0"/>
          </a:p>
          <a:p>
            <a:pPr algn="ctr">
              <a:spcAft>
                <a:spcPts val="600"/>
              </a:spcAft>
            </a:pPr>
            <a:r>
              <a:rPr kumimoji="1" lang="zh-TW" altLang="en-US" sz="1600" dirty="0"/>
              <a:t>解決現有歧義</a:t>
            </a:r>
            <a:endParaRPr kumimoji="1" lang="en-US" altLang="zh-TW" sz="1600" dirty="0"/>
          </a:p>
          <a:p>
            <a:pPr algn="ctr">
              <a:spcAft>
                <a:spcPts val="600"/>
              </a:spcAft>
            </a:pPr>
            <a:r>
              <a:rPr kumimoji="1" lang="en-US" altLang="zh-TW" sz="1600" dirty="0"/>
              <a:t>/</a:t>
            </a:r>
            <a:r>
              <a:rPr kumimoji="1"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clarify</a:t>
            </a:r>
            <a:endParaRPr kumimoji="1" lang="zh-TW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AA478FC-F2AA-DA4E-7D80-65DACF3E668D}"/>
              </a:ext>
            </a:extLst>
          </p:cNvPr>
          <p:cNvSpPr txBox="1"/>
          <p:nvPr/>
        </p:nvSpPr>
        <p:spPr>
          <a:xfrm>
            <a:off x="3488648" y="3796632"/>
            <a:ext cx="19800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2"/>
                </a:solidFill>
              </a:rPr>
              <a:t>Plan</a:t>
            </a:r>
            <a:endParaRPr kumimoji="1" lang="en-US" altLang="zh-TW" sz="2400" b="1" dirty="0">
              <a:solidFill>
                <a:schemeClr val="bg2"/>
              </a:solidFill>
            </a:endParaRPr>
          </a:p>
          <a:p>
            <a:pPr algn="ctr"/>
            <a:endParaRPr kumimoji="1" lang="en-US" altLang="zh-TW" dirty="0"/>
          </a:p>
          <a:p>
            <a:pPr algn="ctr">
              <a:spcAft>
                <a:spcPts val="600"/>
              </a:spcAft>
            </a:pPr>
            <a:r>
              <a:rPr kumimoji="1" lang="zh-TW" altLang="en-US" sz="1600" dirty="0"/>
              <a:t>重新生成設計</a:t>
            </a:r>
            <a:endParaRPr kumimoji="1" lang="en-US" altLang="zh-TW" sz="1600" dirty="0"/>
          </a:p>
          <a:p>
            <a:pPr algn="ctr">
              <a:spcAft>
                <a:spcPts val="600"/>
              </a:spcAft>
            </a:pPr>
            <a:r>
              <a:rPr kumimoji="1" lang="en-US" altLang="zh-TW" sz="1600" dirty="0"/>
              <a:t>/</a:t>
            </a:r>
            <a:r>
              <a:rPr kumimoji="1"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plan</a:t>
            </a:r>
            <a:endParaRPr kumimoji="1" lang="zh-TW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AB56699-1FEF-F635-EE69-1D4CDE492486}"/>
              </a:ext>
            </a:extLst>
          </p:cNvPr>
          <p:cNvSpPr txBox="1"/>
          <p:nvPr/>
        </p:nvSpPr>
        <p:spPr>
          <a:xfrm>
            <a:off x="6051838" y="3796632"/>
            <a:ext cx="1980000" cy="118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2"/>
                </a:solidFill>
              </a:rPr>
              <a:t>Tasks</a:t>
            </a:r>
            <a:endParaRPr kumimoji="1" lang="en-US" altLang="zh-TW" sz="2400" b="1" dirty="0">
              <a:solidFill>
                <a:schemeClr val="bg2"/>
              </a:solidFill>
            </a:endParaRPr>
          </a:p>
          <a:p>
            <a:pPr algn="ctr"/>
            <a:endParaRPr kumimoji="1" lang="en-US" altLang="zh-TW" dirty="0"/>
          </a:p>
          <a:p>
            <a:pPr algn="ctr">
              <a:spcAft>
                <a:spcPts val="600"/>
              </a:spcAft>
            </a:pPr>
            <a:r>
              <a:rPr kumimoji="1" lang="zh-TW" altLang="en-US" sz="1600" dirty="0"/>
              <a:t>重新生成任務</a:t>
            </a:r>
            <a:endParaRPr kumimoji="1" lang="en-US" altLang="zh-TW" sz="1600" dirty="0"/>
          </a:p>
          <a:p>
            <a:pPr algn="ctr">
              <a:spcAft>
                <a:spcPts val="600"/>
              </a:spcAft>
            </a:pPr>
            <a:r>
              <a:rPr kumimoji="1" lang="en-US" altLang="zh-TW" sz="1600" dirty="0"/>
              <a:t>/</a:t>
            </a:r>
            <a:r>
              <a:rPr kumimoji="1"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plan</a:t>
            </a:r>
            <a:endParaRPr kumimoji="1" lang="zh-TW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4E535A0-79B4-80B8-D86E-FD22A85D70BB}"/>
              </a:ext>
            </a:extLst>
          </p:cNvPr>
          <p:cNvSpPr txBox="1"/>
          <p:nvPr/>
        </p:nvSpPr>
        <p:spPr>
          <a:xfrm>
            <a:off x="8615028" y="3786424"/>
            <a:ext cx="1980000" cy="118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2"/>
                </a:solidFill>
              </a:rPr>
              <a:t>Analyze</a:t>
            </a:r>
            <a:endParaRPr kumimoji="1" lang="en-US" altLang="zh-TW" sz="2400" b="1" dirty="0">
              <a:solidFill>
                <a:schemeClr val="bg2"/>
              </a:solidFill>
            </a:endParaRPr>
          </a:p>
          <a:p>
            <a:pPr algn="ctr"/>
            <a:endParaRPr kumimoji="1" lang="en-US" altLang="zh-TW" dirty="0"/>
          </a:p>
          <a:p>
            <a:pPr algn="ctr">
              <a:spcAft>
                <a:spcPts val="600"/>
              </a:spcAft>
            </a:pPr>
            <a:r>
              <a:rPr kumimoji="1" lang="zh-TW" altLang="en-US" sz="1600" dirty="0"/>
              <a:t>檢查一致性</a:t>
            </a:r>
            <a:endParaRPr kumimoji="1" lang="en-US" altLang="zh-TW" sz="1600" dirty="0"/>
          </a:p>
          <a:p>
            <a:pPr algn="ctr">
              <a:spcAft>
                <a:spcPts val="600"/>
              </a:spcAft>
            </a:pPr>
            <a:r>
              <a:rPr kumimoji="1" lang="en-US" altLang="zh-TW" sz="1600" dirty="0"/>
              <a:t>/analyze</a:t>
            </a:r>
            <a:endParaRPr kumimoji="1" lang="zh-TW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3E6A49C-E4B0-013F-8E75-98C21D305974}"/>
              </a:ext>
            </a:extLst>
          </p:cNvPr>
          <p:cNvSpPr txBox="1"/>
          <p:nvPr/>
        </p:nvSpPr>
        <p:spPr>
          <a:xfrm>
            <a:off x="2108358" y="2037557"/>
            <a:ext cx="7303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/>
              <a:t>系統化的檢視與改善流程，確保規格持續保持清晰、一致且可執行。</a:t>
            </a:r>
          </a:p>
        </p:txBody>
      </p:sp>
    </p:spTree>
    <p:extLst>
      <p:ext uri="{BB962C8B-B14F-4D97-AF65-F5344CB8AC3E}">
        <p14:creationId xmlns:p14="http://schemas.microsoft.com/office/powerpoint/2010/main" val="914510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EC3BD-2F41-5A8D-AA5C-B1B7F38BF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3F2D08BE-2F9D-125F-9343-3C9B40D87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場景 </a:t>
            </a:r>
            <a:r>
              <a:rPr lang="en-US" altLang="zh-TW" dirty="0"/>
              <a:t>4</a:t>
            </a:r>
            <a:r>
              <a:rPr lang="zh-TW" altLang="en-US" dirty="0"/>
              <a:t>：建立檢查清單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0677DF76-3E15-68AA-E73B-55ED12FCD2F8}"/>
              </a:ext>
            </a:extLst>
          </p:cNvPr>
          <p:cNvCxnSpPr>
            <a:cxnSpLocks/>
          </p:cNvCxnSpPr>
          <p:nvPr/>
        </p:nvCxnSpPr>
        <p:spPr>
          <a:xfrm>
            <a:off x="563833" y="2372328"/>
            <a:ext cx="450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橢圓 6">
            <a:extLst>
              <a:ext uri="{FF2B5EF4-FFF2-40B4-BE49-F238E27FC236}">
                <a16:creationId xmlns:a16="http://schemas.microsoft.com/office/drawing/2014/main" id="{B4F036DE-F6A7-E740-28F8-67ADEA299257}"/>
              </a:ext>
            </a:extLst>
          </p:cNvPr>
          <p:cNvSpPr>
            <a:spLocks noChangeAspect="1"/>
          </p:cNvSpPr>
          <p:nvPr/>
        </p:nvSpPr>
        <p:spPr>
          <a:xfrm>
            <a:off x="1428872" y="2149136"/>
            <a:ext cx="429924" cy="432000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sz="28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4864DE4-44C2-EB85-B013-5822080F1C38}"/>
              </a:ext>
            </a:extLst>
          </p:cNvPr>
          <p:cNvSpPr txBox="1"/>
          <p:nvPr/>
        </p:nvSpPr>
        <p:spPr>
          <a:xfrm>
            <a:off x="653834" y="2665506"/>
            <a:ext cx="19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chemeClr val="bg2"/>
                </a:solidFill>
              </a:rPr>
              <a:t>Checklist</a:t>
            </a:r>
            <a:endParaRPr kumimoji="1" lang="en-US" altLang="zh-TW" sz="1800" b="1" dirty="0">
              <a:solidFill>
                <a:schemeClr val="bg2"/>
              </a:solidFill>
            </a:endParaRPr>
          </a:p>
        </p:txBody>
      </p:sp>
      <p:pic>
        <p:nvPicPr>
          <p:cNvPr id="8" name="圖片 7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3735EC0F-002A-2E32-0E70-1D78BA8BF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908" y="989964"/>
            <a:ext cx="4501747" cy="5040000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98F04357-83AB-B4D3-4D10-DEBCFD6343AD}"/>
              </a:ext>
            </a:extLst>
          </p:cNvPr>
          <p:cNvSpPr txBox="1"/>
          <p:nvPr/>
        </p:nvSpPr>
        <p:spPr>
          <a:xfrm>
            <a:off x="2092180" y="2696283"/>
            <a:ext cx="2575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kumimoji="1"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/checklist "</a:t>
            </a:r>
            <a:r>
              <a:rPr kumimoji="1" lang="zh-TW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安全需求檢查</a:t>
            </a:r>
            <a:r>
              <a:rPr kumimoji="1"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kumimoji="1" lang="zh-TW" alt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5460EAEB-D2D2-1DEE-A6F3-9C9BF85E4D0F}"/>
              </a:ext>
            </a:extLst>
          </p:cNvPr>
          <p:cNvCxnSpPr>
            <a:cxnSpLocks/>
          </p:cNvCxnSpPr>
          <p:nvPr/>
        </p:nvCxnSpPr>
        <p:spPr>
          <a:xfrm>
            <a:off x="563833" y="3547917"/>
            <a:ext cx="450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橢圓 22">
            <a:extLst>
              <a:ext uri="{FF2B5EF4-FFF2-40B4-BE49-F238E27FC236}">
                <a16:creationId xmlns:a16="http://schemas.microsoft.com/office/drawing/2014/main" id="{C5241B04-11D3-4330-EB4E-544EEA70E3E8}"/>
              </a:ext>
            </a:extLst>
          </p:cNvPr>
          <p:cNvSpPr>
            <a:spLocks noChangeAspect="1"/>
          </p:cNvSpPr>
          <p:nvPr/>
        </p:nvSpPr>
        <p:spPr>
          <a:xfrm>
            <a:off x="1428872" y="3324725"/>
            <a:ext cx="429924" cy="432000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sz="28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5AD363C-DC96-BEF6-2888-9B2010571F00}"/>
              </a:ext>
            </a:extLst>
          </p:cNvPr>
          <p:cNvSpPr txBox="1"/>
          <p:nvPr/>
        </p:nvSpPr>
        <p:spPr>
          <a:xfrm>
            <a:off x="653834" y="3841095"/>
            <a:ext cx="19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chemeClr val="bg2"/>
                </a:solidFill>
              </a:rPr>
              <a:t>Checklist</a:t>
            </a:r>
            <a:endParaRPr kumimoji="1" lang="en-US" altLang="zh-TW" sz="1800" b="1" dirty="0">
              <a:solidFill>
                <a:schemeClr val="bg2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2C6B028-A706-4BDD-046F-E241BF524161}"/>
              </a:ext>
            </a:extLst>
          </p:cNvPr>
          <p:cNvSpPr txBox="1"/>
          <p:nvPr/>
        </p:nvSpPr>
        <p:spPr>
          <a:xfrm>
            <a:off x="2092180" y="3871872"/>
            <a:ext cx="2575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kumimoji="1"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/checklist "API</a:t>
            </a:r>
            <a:r>
              <a:rPr kumimoji="1" lang="zh-TW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合約檢查</a:t>
            </a:r>
            <a:r>
              <a:rPr kumimoji="1"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kumimoji="1" lang="zh-TW" alt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8CAC29FD-0657-659C-198F-6C0F046C82F6}"/>
              </a:ext>
            </a:extLst>
          </p:cNvPr>
          <p:cNvCxnSpPr>
            <a:cxnSpLocks/>
          </p:cNvCxnSpPr>
          <p:nvPr/>
        </p:nvCxnSpPr>
        <p:spPr>
          <a:xfrm>
            <a:off x="563833" y="4694595"/>
            <a:ext cx="450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橢圓 26">
            <a:extLst>
              <a:ext uri="{FF2B5EF4-FFF2-40B4-BE49-F238E27FC236}">
                <a16:creationId xmlns:a16="http://schemas.microsoft.com/office/drawing/2014/main" id="{20631B80-5144-F2E5-4CEB-7BC2FA6BE4B8}"/>
              </a:ext>
            </a:extLst>
          </p:cNvPr>
          <p:cNvSpPr>
            <a:spLocks noChangeAspect="1"/>
          </p:cNvSpPr>
          <p:nvPr/>
        </p:nvSpPr>
        <p:spPr>
          <a:xfrm>
            <a:off x="1428872" y="4471403"/>
            <a:ext cx="429924" cy="432000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sz="28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F33B5787-81AD-C492-1B32-AE72ABBB9BD7}"/>
              </a:ext>
            </a:extLst>
          </p:cNvPr>
          <p:cNvSpPr txBox="1"/>
          <p:nvPr/>
        </p:nvSpPr>
        <p:spPr>
          <a:xfrm>
            <a:off x="653834" y="4987773"/>
            <a:ext cx="19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chemeClr val="bg2"/>
                </a:solidFill>
              </a:rPr>
              <a:t>Checklist</a:t>
            </a:r>
            <a:endParaRPr kumimoji="1" lang="en-US" altLang="zh-TW" sz="1800" b="1" dirty="0">
              <a:solidFill>
                <a:schemeClr val="bg2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CAF7A146-1221-840A-D7D1-3BC4B5114164}"/>
              </a:ext>
            </a:extLst>
          </p:cNvPr>
          <p:cNvSpPr txBox="1"/>
          <p:nvPr/>
        </p:nvSpPr>
        <p:spPr>
          <a:xfrm>
            <a:off x="2092180" y="5018550"/>
            <a:ext cx="2575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kumimoji="1"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/checklist "</a:t>
            </a:r>
            <a:r>
              <a:rPr kumimoji="1" lang="zh-TW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性能需求檢查</a:t>
            </a:r>
            <a:r>
              <a:rPr kumimoji="1"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kumimoji="1" lang="zh-TW" alt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F9A2CA9E-310D-7769-2361-B24BC3C42F3B}"/>
              </a:ext>
            </a:extLst>
          </p:cNvPr>
          <p:cNvSpPr txBox="1"/>
          <p:nvPr/>
        </p:nvSpPr>
        <p:spPr>
          <a:xfrm>
            <a:off x="-120003" y="1353988"/>
            <a:ext cx="6070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600" dirty="0"/>
              <a:t>可同時進行，各自生成獨立的檢查清單。</a:t>
            </a:r>
          </a:p>
        </p:txBody>
      </p:sp>
    </p:spTree>
    <p:extLst>
      <p:ext uri="{BB962C8B-B14F-4D97-AF65-F5344CB8AC3E}">
        <p14:creationId xmlns:p14="http://schemas.microsoft.com/office/powerpoint/2010/main" val="3958066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9CB9B7B0-D293-483D-9776-E4F349FA7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Spec Kit </a:t>
            </a:r>
            <a:r>
              <a:rPr lang="zh-TW" altLang="en-US" dirty="0"/>
              <a:t>工作流程總結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648B00AD-F47B-0555-CAD0-A8242B9E0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778187"/>
              </p:ext>
            </p:extLst>
          </p:nvPr>
        </p:nvGraphicFramePr>
        <p:xfrm>
          <a:off x="357712" y="912142"/>
          <a:ext cx="10805061" cy="5040000"/>
        </p:xfrm>
        <a:graphic>
          <a:graphicData uri="http://schemas.openxmlformats.org/drawingml/2006/table">
            <a:tbl>
              <a:tblPr>
                <a:tableStyleId>{91DB7C30-2B5D-4D34-8F22-85940E495A18}</a:tableStyleId>
              </a:tblPr>
              <a:tblGrid>
                <a:gridCol w="1614354">
                  <a:extLst>
                    <a:ext uri="{9D8B030D-6E8A-4147-A177-3AD203B41FA5}">
                      <a16:colId xmlns:a16="http://schemas.microsoft.com/office/drawing/2014/main" val="3692344189"/>
                    </a:ext>
                  </a:extLst>
                </a:gridCol>
                <a:gridCol w="2152473">
                  <a:extLst>
                    <a:ext uri="{9D8B030D-6E8A-4147-A177-3AD203B41FA5}">
                      <a16:colId xmlns:a16="http://schemas.microsoft.com/office/drawing/2014/main" val="19114214"/>
                    </a:ext>
                  </a:extLst>
                </a:gridCol>
                <a:gridCol w="4304945">
                  <a:extLst>
                    <a:ext uri="{9D8B030D-6E8A-4147-A177-3AD203B41FA5}">
                      <a16:colId xmlns:a16="http://schemas.microsoft.com/office/drawing/2014/main" val="1510401267"/>
                    </a:ext>
                  </a:extLst>
                </a:gridCol>
                <a:gridCol w="2733289">
                  <a:extLst>
                    <a:ext uri="{9D8B030D-6E8A-4147-A177-3AD203B41FA5}">
                      <a16:colId xmlns:a16="http://schemas.microsoft.com/office/drawing/2014/main" val="1763964575"/>
                    </a:ext>
                  </a:extLst>
                </a:gridCol>
              </a:tblGrid>
              <a:tr h="358268">
                <a:tc>
                  <a:txBody>
                    <a:bodyPr/>
                    <a:lstStyle/>
                    <a:p>
                      <a:r>
                        <a:rPr lang="zh-TW" altLang="en-US" sz="1400" b="0" dirty="0"/>
                        <a:t>階段</a:t>
                      </a:r>
                    </a:p>
                  </a:txBody>
                  <a:tcPr marL="83911" marR="83911" marT="41955" marB="41955"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b="0" dirty="0"/>
                        <a:t>指令</a:t>
                      </a:r>
                    </a:p>
                  </a:txBody>
                  <a:tcPr marL="83911" marR="83911" marT="41955" marB="41955"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b="0" dirty="0"/>
                        <a:t>目的</a:t>
                      </a:r>
                    </a:p>
                  </a:txBody>
                  <a:tcPr marL="83911" marR="83911" marT="41955" marB="41955"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b="0" dirty="0"/>
                        <a:t>主要產出</a:t>
                      </a:r>
                    </a:p>
                  </a:txBody>
                  <a:tcPr marL="83911" marR="83911" marT="41955" marB="41955" anchor="ctr"/>
                </a:tc>
                <a:extLst>
                  <a:ext uri="{0D108BD9-81ED-4DB2-BD59-A6C34878D82A}">
                    <a16:rowId xmlns:a16="http://schemas.microsoft.com/office/drawing/2014/main" val="891652354"/>
                  </a:ext>
                </a:extLst>
              </a:tr>
              <a:tr h="809030">
                <a:tc>
                  <a:txBody>
                    <a:bodyPr/>
                    <a:lstStyle/>
                    <a:p>
                      <a:r>
                        <a:rPr lang="zh-TW" altLang="en-US" sz="1400" b="0" dirty="0"/>
                        <a:t>🟦 </a:t>
                      </a:r>
                      <a:r>
                        <a:rPr lang="en-US" altLang="zh-TW" sz="1400" b="0" dirty="0"/>
                        <a:t> </a:t>
                      </a:r>
                      <a:r>
                        <a:rPr lang="zh-TW" altLang="en-US" sz="1400" b="0" dirty="0"/>
                        <a:t>原則定義</a:t>
                      </a:r>
                      <a:endParaRPr lang="en" sz="1400" b="0" dirty="0"/>
                    </a:p>
                  </a:txBody>
                  <a:tcPr marL="83911" marR="83911" marT="41955" marB="41955" anchor="ctr"/>
                </a:tc>
                <a:tc>
                  <a:txBody>
                    <a:bodyPr/>
                    <a:lstStyle/>
                    <a:p>
                      <a:r>
                        <a:rPr lang="en" sz="1400" b="0" dirty="0"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constitution</a:t>
                      </a:r>
                    </a:p>
                  </a:txBody>
                  <a:tcPr marL="83911" marR="83911" marT="41955" marB="41955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altLang="en-US" sz="1400" b="0" dirty="0"/>
                        <a:t>建立專案的核心原則：架構風格、品質要求、資料規範、</a:t>
                      </a:r>
                      <a:r>
                        <a:rPr lang="en" sz="1400" b="0" dirty="0"/>
                        <a:t>AI </a:t>
                      </a:r>
                      <a:r>
                        <a:rPr lang="zh-TW" altLang="en-US" sz="1400" b="0" dirty="0"/>
                        <a:t>生成守則</a:t>
                      </a:r>
                    </a:p>
                  </a:txBody>
                  <a:tcPr marL="83911" marR="83911" marT="41955" marB="41955" anchor="ctr"/>
                </a:tc>
                <a:tc>
                  <a:txBody>
                    <a:bodyPr/>
                    <a:lstStyle/>
                    <a:p>
                      <a:r>
                        <a:rPr lang="en" sz="1400" b="0" dirty="0" err="1"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constitution.md</a:t>
                      </a:r>
                      <a:endParaRPr lang="en" sz="1400" b="0" dirty="0">
                        <a:highlight>
                          <a:srgbClr val="ECECEE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3911" marR="83911" marT="41955" marB="41955" anchor="ctr"/>
                </a:tc>
                <a:extLst>
                  <a:ext uri="{0D108BD9-81ED-4DB2-BD59-A6C34878D82A}">
                    <a16:rowId xmlns:a16="http://schemas.microsoft.com/office/drawing/2014/main" val="3996662861"/>
                  </a:ext>
                </a:extLst>
              </a:tr>
              <a:tr h="809030">
                <a:tc>
                  <a:txBody>
                    <a:bodyPr/>
                    <a:lstStyle/>
                    <a:p>
                      <a:r>
                        <a:rPr lang="zh-TW" altLang="en-US" sz="1400" b="0" dirty="0"/>
                        <a:t>🟩 </a:t>
                      </a:r>
                      <a:r>
                        <a:rPr lang="en-US" altLang="zh-TW" sz="1400" b="0" dirty="0"/>
                        <a:t> </a:t>
                      </a:r>
                      <a:r>
                        <a:rPr lang="zh-TW" altLang="en-US" sz="1400" b="0" dirty="0"/>
                        <a:t>需求描述</a:t>
                      </a:r>
                      <a:endParaRPr lang="en" sz="1400" b="0" dirty="0"/>
                    </a:p>
                  </a:txBody>
                  <a:tcPr marL="83911" marR="83911" marT="41955" marB="41955" anchor="ctr"/>
                </a:tc>
                <a:tc>
                  <a:txBody>
                    <a:bodyPr/>
                    <a:lstStyle/>
                    <a:p>
                      <a:r>
                        <a:rPr lang="en" sz="1400" b="0" dirty="0"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specify</a:t>
                      </a:r>
                      <a:r>
                        <a:rPr lang="en" sz="14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→ </a:t>
                      </a:r>
                      <a:r>
                        <a:rPr lang="en" sz="1400" b="0" dirty="0"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clarify</a:t>
                      </a:r>
                    </a:p>
                  </a:txBody>
                  <a:tcPr marL="83911" marR="83911" marT="41955" marB="41955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altLang="en-US" sz="1400" b="0" dirty="0"/>
                        <a:t>使用自然語言描述需求，並透過 </a:t>
                      </a:r>
                      <a:r>
                        <a:rPr lang="en" sz="1400" b="0" dirty="0"/>
                        <a:t>clarify </a:t>
                      </a:r>
                      <a:r>
                        <a:rPr lang="zh-TW" altLang="en-US" sz="1400" b="0" dirty="0"/>
                        <a:t>補齊模糊或缺漏的內容，形成完整規格</a:t>
                      </a:r>
                    </a:p>
                  </a:txBody>
                  <a:tcPr marL="83911" marR="83911" marT="41955" marB="41955" anchor="ctr"/>
                </a:tc>
                <a:tc>
                  <a:txBody>
                    <a:bodyPr/>
                    <a:lstStyle/>
                    <a:p>
                      <a:r>
                        <a:rPr lang="en" sz="1400" b="0" dirty="0" err="1"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spec.md</a:t>
                      </a:r>
                      <a:endParaRPr lang="en" sz="1400" b="0" dirty="0">
                        <a:highlight>
                          <a:srgbClr val="ECECEE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3911" marR="83911" marT="41955" marB="41955" anchor="ctr"/>
                </a:tc>
                <a:extLst>
                  <a:ext uri="{0D108BD9-81ED-4DB2-BD59-A6C34878D82A}">
                    <a16:rowId xmlns:a16="http://schemas.microsoft.com/office/drawing/2014/main" val="73344124"/>
                  </a:ext>
                </a:extLst>
              </a:tr>
              <a:tr h="872549">
                <a:tc>
                  <a:txBody>
                    <a:bodyPr/>
                    <a:lstStyle/>
                    <a:p>
                      <a:r>
                        <a:rPr lang="zh-TW" altLang="en-US" sz="1400" b="0" dirty="0"/>
                        <a:t>🟧 </a:t>
                      </a:r>
                      <a:r>
                        <a:rPr lang="en-US" altLang="zh-TW" sz="1400" b="0" dirty="0"/>
                        <a:t> </a:t>
                      </a:r>
                      <a:r>
                        <a:rPr lang="zh-TW" altLang="en-US" sz="1400" b="0" dirty="0"/>
                        <a:t>技術規劃</a:t>
                      </a:r>
                      <a:endParaRPr lang="en" sz="1400" b="0" dirty="0"/>
                    </a:p>
                  </a:txBody>
                  <a:tcPr marL="83911" marR="83911" marT="41955" marB="41955" anchor="ctr"/>
                </a:tc>
                <a:tc>
                  <a:txBody>
                    <a:bodyPr/>
                    <a:lstStyle/>
                    <a:p>
                      <a:r>
                        <a:rPr lang="en" sz="1400" b="0" dirty="0"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plan</a:t>
                      </a:r>
                    </a:p>
                  </a:txBody>
                  <a:tcPr marL="83911" marR="83911" marT="41955" marB="41955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altLang="en-US" sz="1400" b="0" dirty="0"/>
                        <a:t>根據 </a:t>
                      </a:r>
                      <a:r>
                        <a:rPr lang="en" sz="1400" b="0" dirty="0"/>
                        <a:t>spec </a:t>
                      </a:r>
                      <a:r>
                        <a:rPr lang="zh-TW" altLang="en-US" sz="1400" b="0" dirty="0"/>
                        <a:t>與 </a:t>
                      </a:r>
                      <a:r>
                        <a:rPr lang="en" sz="1400" b="0" dirty="0"/>
                        <a:t>constitution </a:t>
                      </a:r>
                      <a:r>
                        <a:rPr lang="zh-TW" altLang="en-US" sz="1400" b="0" dirty="0"/>
                        <a:t>產生技術方案、資料模型、介面契約</a:t>
                      </a:r>
                    </a:p>
                  </a:txBody>
                  <a:tcPr marL="83911" marR="83911" marT="41955" marB="41955" anchor="ctr"/>
                </a:tc>
                <a:tc>
                  <a:txBody>
                    <a:bodyPr/>
                    <a:lstStyle/>
                    <a:p>
                      <a:r>
                        <a:rPr lang="en" altLang="zh-TW" dirty="0" err="1"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plan.md</a:t>
                      </a:r>
                      <a:r>
                        <a:rPr lang="zh-TW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  <a:sym typeface="Arial"/>
                        </a:rPr>
                        <a:t>、</a:t>
                      </a:r>
                      <a:r>
                        <a:rPr lang="en" altLang="zh-TW" dirty="0"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data-</a:t>
                      </a:r>
                      <a:r>
                        <a:rPr lang="en" altLang="zh-TW" dirty="0" err="1"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model.md</a:t>
                      </a:r>
                      <a:r>
                        <a:rPr lang="zh-TW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  <a:sym typeface="Arial"/>
                        </a:rPr>
                        <a:t>、</a:t>
                      </a:r>
                      <a:br>
                        <a:rPr lang="en" altLang="zh-TW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  <a:sym typeface="Arial"/>
                        </a:rPr>
                      </a:br>
                      <a:r>
                        <a:rPr lang="en" altLang="zh-TW" dirty="0"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contracts/</a:t>
                      </a:r>
                      <a:r>
                        <a:rPr lang="zh-TW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  <a:sym typeface="Arial"/>
                        </a:rPr>
                        <a:t>、</a:t>
                      </a:r>
                      <a:r>
                        <a:rPr lang="en" altLang="zh-TW" dirty="0" err="1"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research.md</a:t>
                      </a:r>
                      <a:r>
                        <a:rPr lang="zh-TW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  <a:sym typeface="Arial"/>
                        </a:rPr>
                        <a:t>、</a:t>
                      </a:r>
                      <a:br>
                        <a:rPr lang="en" altLang="zh-TW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  <a:sym typeface="Arial"/>
                        </a:rPr>
                      </a:br>
                      <a:r>
                        <a:rPr lang="en" altLang="zh-TW" dirty="0" err="1"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quickstart.md</a:t>
                      </a:r>
                      <a:endParaRPr lang="en" sz="1400" b="0" dirty="0">
                        <a:highlight>
                          <a:srgbClr val="ECECEE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3911" marR="83911" marT="41955" marB="41955" anchor="ctr"/>
                </a:tc>
                <a:extLst>
                  <a:ext uri="{0D108BD9-81ED-4DB2-BD59-A6C34878D82A}">
                    <a16:rowId xmlns:a16="http://schemas.microsoft.com/office/drawing/2014/main" val="628450101"/>
                  </a:ext>
                </a:extLst>
              </a:tr>
              <a:tr h="573063">
                <a:tc>
                  <a:txBody>
                    <a:bodyPr/>
                    <a:lstStyle/>
                    <a:p>
                      <a:r>
                        <a:rPr lang="zh-TW" altLang="en-US" sz="1400" b="0" dirty="0"/>
                        <a:t>🟨 </a:t>
                      </a:r>
                      <a:r>
                        <a:rPr lang="en-US" altLang="zh-TW" sz="1400" b="0" dirty="0"/>
                        <a:t> </a:t>
                      </a:r>
                      <a:r>
                        <a:rPr lang="zh-TW" altLang="en-US" sz="1400" b="0" dirty="0"/>
                        <a:t>任務拆解</a:t>
                      </a:r>
                      <a:endParaRPr lang="en" sz="1400" b="0" dirty="0"/>
                    </a:p>
                  </a:txBody>
                  <a:tcPr marL="83911" marR="83911" marT="41955" marB="41955" anchor="ctr"/>
                </a:tc>
                <a:tc>
                  <a:txBody>
                    <a:bodyPr/>
                    <a:lstStyle/>
                    <a:p>
                      <a:r>
                        <a:rPr lang="en" sz="1400" b="0" dirty="0"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tasks</a:t>
                      </a:r>
                    </a:p>
                  </a:txBody>
                  <a:tcPr marL="83911" marR="83911" marT="41955" marB="41955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altLang="en-US" sz="1400" b="0" dirty="0"/>
                        <a:t>把設計計畫拆成可執行任務與完成條件</a:t>
                      </a:r>
                    </a:p>
                  </a:txBody>
                  <a:tcPr marL="83911" marR="83911" marT="41955" marB="41955" anchor="ctr"/>
                </a:tc>
                <a:tc>
                  <a:txBody>
                    <a:bodyPr/>
                    <a:lstStyle/>
                    <a:p>
                      <a:r>
                        <a:rPr lang="en" sz="1400" b="0" dirty="0" err="1"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tasks.md</a:t>
                      </a:r>
                      <a:endParaRPr lang="en" sz="1400" b="0" dirty="0">
                        <a:highlight>
                          <a:srgbClr val="ECECEE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3911" marR="83911" marT="41955" marB="41955" anchor="ctr"/>
                </a:tc>
                <a:extLst>
                  <a:ext uri="{0D108BD9-81ED-4DB2-BD59-A6C34878D82A}">
                    <a16:rowId xmlns:a16="http://schemas.microsoft.com/office/drawing/2014/main" val="4289297537"/>
                  </a:ext>
                </a:extLst>
              </a:tr>
              <a:tr h="1044997">
                <a:tc>
                  <a:txBody>
                    <a:bodyPr/>
                    <a:lstStyle/>
                    <a:p>
                      <a:r>
                        <a:rPr lang="zh-TW" altLang="en-US" sz="1400" b="0" dirty="0"/>
                        <a:t>🟪 </a:t>
                      </a:r>
                      <a:r>
                        <a:rPr lang="en-US" altLang="zh-TW" sz="1400" b="0" dirty="0"/>
                        <a:t> </a:t>
                      </a:r>
                      <a:r>
                        <a:rPr lang="zh-TW" altLang="en-US" sz="1400" b="0" dirty="0"/>
                        <a:t>品質檢查</a:t>
                      </a:r>
                      <a:endParaRPr lang="en" sz="1400" b="0" dirty="0"/>
                    </a:p>
                  </a:txBody>
                  <a:tcPr marL="83911" marR="83911" marT="41955" marB="41955" anchor="ctr"/>
                </a:tc>
                <a:tc>
                  <a:txBody>
                    <a:bodyPr/>
                    <a:lstStyle/>
                    <a:p>
                      <a:r>
                        <a:rPr lang="en" sz="1400" b="0" dirty="0"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analyze</a:t>
                      </a:r>
                      <a:r>
                        <a:rPr lang="zh-TW" altLang="en-US" sz="14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altLang="zh-TW" sz="14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 </a:t>
                      </a:r>
                      <a:r>
                        <a:rPr lang="en" altLang="zh-TW" sz="1400" b="0" dirty="0"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checklist</a:t>
                      </a:r>
                      <a:endParaRPr lang="en" sz="1400" b="0" dirty="0">
                        <a:highlight>
                          <a:srgbClr val="ECECEE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3911" marR="83911" marT="41955" marB="41955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 sz="1400" b="0" dirty="0"/>
                        <a:t>analyze：</a:t>
                      </a:r>
                      <a:r>
                        <a:rPr lang="zh-TW" altLang="en-US" sz="1400" b="0" dirty="0"/>
                        <a:t>檢查 </a:t>
                      </a:r>
                      <a:r>
                        <a:rPr lang="en" sz="1400" b="0" dirty="0"/>
                        <a:t>spec/plan/tasks </a:t>
                      </a:r>
                      <a:r>
                        <a:rPr lang="zh-TW" altLang="en-US" sz="1400" b="0" dirty="0"/>
                        <a:t>的一致性與完整性</a:t>
                      </a:r>
                      <a:endParaRPr lang="en-US" altLang="zh-TW" sz="1400" b="0" dirty="0"/>
                    </a:p>
                    <a:p>
                      <a:pPr algn="just"/>
                      <a:r>
                        <a:rPr lang="en" altLang="zh-TW" sz="1400" b="0" dirty="0"/>
                        <a:t>checklist：</a:t>
                      </a:r>
                      <a:r>
                        <a:rPr lang="zh-TW" altLang="en-US" sz="1400" b="0" dirty="0"/>
                        <a:t>產生領域檢查清單</a:t>
                      </a:r>
                    </a:p>
                  </a:txBody>
                  <a:tcPr marL="83911" marR="83911" marT="41955" marB="41955"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分析報告</a:t>
                      </a:r>
                      <a:r>
                        <a:rPr lang="zh-TW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  <a:sym typeface="Arial"/>
                        </a:rPr>
                        <a:t>、</a:t>
                      </a:r>
                      <a:endParaRPr lang="en" sz="14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r>
                        <a:rPr lang="en" sz="1400" b="0" dirty="0"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checklists/[domain].md</a:t>
                      </a:r>
                      <a:endParaRPr lang="zh-TW" altLang="en-US" sz="1400" b="0" dirty="0">
                        <a:highlight>
                          <a:srgbClr val="ECECEE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3911" marR="83911" marT="41955" marB="41955" anchor="ctr"/>
                </a:tc>
                <a:extLst>
                  <a:ext uri="{0D108BD9-81ED-4DB2-BD59-A6C34878D82A}">
                    <a16:rowId xmlns:a16="http://schemas.microsoft.com/office/drawing/2014/main" val="34643551"/>
                  </a:ext>
                </a:extLst>
              </a:tr>
              <a:tr h="573063">
                <a:tc>
                  <a:txBody>
                    <a:bodyPr/>
                    <a:lstStyle/>
                    <a:p>
                      <a:r>
                        <a:rPr lang="zh-TW" altLang="en-US" sz="1400" b="0" dirty="0"/>
                        <a:t>🟥 </a:t>
                      </a:r>
                      <a:r>
                        <a:rPr lang="en-US" altLang="zh-TW" sz="1400" b="0" dirty="0"/>
                        <a:t> </a:t>
                      </a:r>
                      <a:r>
                        <a:rPr lang="zh-TW" altLang="en-US" sz="1400" b="0" dirty="0"/>
                        <a:t>功能實作</a:t>
                      </a:r>
                      <a:endParaRPr lang="en" sz="1400" b="0" dirty="0"/>
                    </a:p>
                  </a:txBody>
                  <a:tcPr marL="83911" marR="83911" marT="41955" marB="41955" anchor="ctr"/>
                </a:tc>
                <a:tc>
                  <a:txBody>
                    <a:bodyPr/>
                    <a:lstStyle/>
                    <a:p>
                      <a:r>
                        <a:rPr lang="en" sz="1400" b="0" dirty="0"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implement</a:t>
                      </a:r>
                    </a:p>
                  </a:txBody>
                  <a:tcPr marL="83911" marR="83911" marT="41955" marB="41955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altLang="en-US" sz="1400" b="0" dirty="0"/>
                        <a:t>根據任務逐步生成程式碼與功能</a:t>
                      </a:r>
                    </a:p>
                  </a:txBody>
                  <a:tcPr marL="83911" marR="83911" marT="41955" marB="41955"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b="0" dirty="0"/>
                        <a:t>程式碼</a:t>
                      </a:r>
                    </a:p>
                  </a:txBody>
                  <a:tcPr marL="83911" marR="83911" marT="41955" marB="41955" anchor="ctr"/>
                </a:tc>
                <a:extLst>
                  <a:ext uri="{0D108BD9-81ED-4DB2-BD59-A6C34878D82A}">
                    <a16:rowId xmlns:a16="http://schemas.microsoft.com/office/drawing/2014/main" val="13167479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1054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9BD104-E5D3-C17C-7EEF-5FF9EF882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最佳實踐建議</a:t>
            </a:r>
          </a:p>
        </p:txBody>
      </p:sp>
      <p:sp>
        <p:nvSpPr>
          <p:cNvPr id="3" name="圓角矩形 2">
            <a:extLst>
              <a:ext uri="{FF2B5EF4-FFF2-40B4-BE49-F238E27FC236}">
                <a16:creationId xmlns:a16="http://schemas.microsoft.com/office/drawing/2014/main" id="{98D5D903-9A2B-2F44-BB2B-2DE68477421E}"/>
              </a:ext>
            </a:extLst>
          </p:cNvPr>
          <p:cNvSpPr/>
          <p:nvPr/>
        </p:nvSpPr>
        <p:spPr>
          <a:xfrm>
            <a:off x="955962" y="1559357"/>
            <a:ext cx="4320000" cy="3361460"/>
          </a:xfrm>
          <a:prstGeom prst="roundRect">
            <a:avLst>
              <a:gd name="adj" fmla="val 7142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0" tIns="180000" rIns="180000" bIns="180000" rtlCol="0" anchor="t"/>
          <a:lstStyle/>
          <a:p>
            <a:pPr>
              <a:spcAft>
                <a:spcPts val="1800"/>
              </a:spcAft>
            </a:pPr>
            <a:r>
              <a:rPr kumimoji="1" lang="en-US" altLang="zh-TW" sz="2200" b="1" dirty="0">
                <a:solidFill>
                  <a:schemeClr val="bg2"/>
                </a:solidFill>
                <a:latin typeface="Arial" panose="020B0604020202020204" pitchFamily="34" charset="0"/>
              </a:rPr>
              <a:t>      </a:t>
            </a:r>
            <a:r>
              <a:rPr kumimoji="1" lang="zh-TW" altLang="en-US" sz="2200" b="1" dirty="0">
                <a:solidFill>
                  <a:schemeClr val="bg2"/>
                </a:solidFill>
                <a:latin typeface="Arial" panose="020B0604020202020204" pitchFamily="34" charset="0"/>
              </a:rPr>
              <a:t>推薦做法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憲章優先</a:t>
            </a:r>
            <a:r>
              <a:rPr kumimoji="1" lang="zh-TW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：在專案早期定義和維護憲章</a:t>
            </a:r>
            <a:endParaRPr kumimoji="1" lang="en-US" altLang="zh-TW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執行完整流程</a:t>
            </a:r>
            <a:r>
              <a:rPr kumimoji="1" lang="zh-TW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kumimoji="1" lang="en" altLang="zh-TW" sz="1600" spc="-1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Specify</a:t>
            </a:r>
            <a:r>
              <a:rPr kumimoji="1" lang="zh-TW" altLang="en-US" sz="1600" spc="-1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" altLang="zh-TW" sz="1600" spc="-1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 Clarify → Plan → Tasks → Analyze →</a:t>
            </a:r>
            <a:r>
              <a:rPr kumimoji="1" lang="zh-TW" altLang="en-US" sz="1600" spc="-1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" altLang="zh-TW" sz="1600" spc="-1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</a:t>
            </a:r>
            <a:endParaRPr kumimoji="1" lang="en-US" altLang="zh-TW" sz="1600" spc="-1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漸進澄清</a:t>
            </a:r>
            <a:r>
              <a:rPr kumimoji="1" lang="zh-TW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：回答澄清問題時考慮優先級</a:t>
            </a:r>
            <a:endParaRPr kumimoji="1" lang="en-US" altLang="zh-TW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分析驗證</a:t>
            </a:r>
            <a:r>
              <a:rPr kumimoji="1" lang="zh-TW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：實作前分析，確保一致性</a:t>
            </a:r>
            <a:endParaRPr kumimoji="1" lang="en-US" altLang="zh-TW" sz="1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C5433005-4538-9ABE-2E9B-B671726B5F3C}"/>
              </a:ext>
            </a:extLst>
          </p:cNvPr>
          <p:cNvSpPr/>
          <p:nvPr/>
        </p:nvSpPr>
        <p:spPr>
          <a:xfrm>
            <a:off x="6244526" y="1572208"/>
            <a:ext cx="4320000" cy="3348609"/>
          </a:xfrm>
          <a:prstGeom prst="roundRect">
            <a:avLst>
              <a:gd name="adj" fmla="val 7142"/>
            </a:avLst>
          </a:prstGeom>
          <a:ln>
            <a:solidFill>
              <a:srgbClr val="FDA4AF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80000" tIns="180000" rIns="180000" bIns="180000" rtlCol="0" anchor="t"/>
          <a:lstStyle/>
          <a:p>
            <a:pPr>
              <a:spcAft>
                <a:spcPts val="1800"/>
              </a:spcAft>
            </a:pPr>
            <a:r>
              <a:rPr kumimoji="1" lang="en-US" altLang="zh-TW" sz="2200" b="1" dirty="0">
                <a:solidFill>
                  <a:srgbClr val="F43F5E"/>
                </a:solidFill>
                <a:latin typeface="Arial" panose="020B0604020202020204" pitchFamily="34" charset="0"/>
              </a:rPr>
              <a:t>      </a:t>
            </a:r>
            <a:r>
              <a:rPr kumimoji="1" lang="zh-TW" altLang="en-US" sz="2200" b="1" dirty="0">
                <a:solidFill>
                  <a:srgbClr val="F43F5E"/>
                </a:solidFill>
                <a:latin typeface="Arial" panose="020B0604020202020204" pitchFamily="34" charset="0"/>
              </a:rPr>
              <a:t>避免做法</a:t>
            </a:r>
            <a:endParaRPr kumimoji="1" lang="en-US" altLang="zh-TW" sz="2000" dirty="0">
              <a:solidFill>
                <a:srgbClr val="F43F5E"/>
              </a:solidFill>
              <a:latin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跳過澄清</a:t>
            </a:r>
            <a:r>
              <a:rPr kumimoji="1" lang="zh-TW" altLang="en" sz="1600" dirty="0">
                <a:solidFill>
                  <a:schemeClr val="tx1"/>
                </a:solidFill>
                <a:latin typeface="Arial" panose="020B0604020202020204" pitchFamily="34" charset="0"/>
              </a:rPr>
              <a:t>：</a:t>
            </a:r>
            <a:r>
              <a:rPr kumimoji="1" lang="zh-TW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需求不明造成風險顯著增加</a:t>
            </a:r>
            <a:endParaRPr kumimoji="1" lang="en-US" altLang="zh-TW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忽視分析結果</a:t>
            </a:r>
            <a:r>
              <a:rPr kumimoji="1" lang="zh-TW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：可能導致後期返工</a:t>
            </a:r>
            <a:endParaRPr kumimoji="1" lang="en-US" altLang="zh-TW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同時修改多個文件</a:t>
            </a:r>
            <a:r>
              <a:rPr kumimoji="1" lang="zh-TW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：不容易追蹤變更</a:t>
            </a:r>
            <a:endParaRPr kumimoji="1" lang="en-US" altLang="zh-TW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在實作中改變需求</a:t>
            </a:r>
            <a:r>
              <a:rPr kumimoji="1" lang="zh-TW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：應該回到規格階段</a:t>
            </a:r>
            <a:endParaRPr kumimoji="1" lang="en-US" altLang="zh-TW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TW" sz="1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8" name="圖形 7">
            <a:extLst>
              <a:ext uri="{FF2B5EF4-FFF2-40B4-BE49-F238E27FC236}">
                <a16:creationId xmlns:a16="http://schemas.microsoft.com/office/drawing/2014/main" id="{EBE0ABAB-F14D-5BD1-8891-7C65F8DE5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2227" y="1827611"/>
            <a:ext cx="360000" cy="360000"/>
          </a:xfrm>
          <a:prstGeom prst="rect">
            <a:avLst/>
          </a:prstGeom>
        </p:spPr>
      </p:pic>
      <p:pic>
        <p:nvPicPr>
          <p:cNvPr id="10" name="圖形 9">
            <a:extLst>
              <a:ext uri="{FF2B5EF4-FFF2-40B4-BE49-F238E27FC236}">
                <a16:creationId xmlns:a16="http://schemas.microsoft.com/office/drawing/2014/main" id="{6EA2917E-0736-ACAE-2BB5-38572AF03E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76122" y="1827611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504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B83B1A-891A-1B59-EC07-1F5BD142B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開發者的角色轉變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6802F36-1158-CE63-AF69-A95333E003A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90567" y="1283764"/>
            <a:ext cx="5260934" cy="3912645"/>
          </a:xfrm>
          <a:prstGeom prst="rect">
            <a:avLst/>
          </a:prstGeom>
        </p:spPr>
        <p:txBody>
          <a:bodyPr/>
          <a:lstStyle/>
          <a:p>
            <a:pPr marL="36000" indent="0">
              <a:spcAft>
                <a:spcPts val="2400"/>
              </a:spcAft>
              <a:buNone/>
            </a:pPr>
            <a:r>
              <a:rPr kumimoji="1" lang="zh-TW" altLang="en-US" sz="2000" b="1" dirty="0"/>
              <a:t>從 </a:t>
            </a:r>
            <a:r>
              <a:rPr kumimoji="1" lang="en-US" altLang="zh-TW" sz="2000" b="1" dirty="0"/>
              <a:t>Coder </a:t>
            </a:r>
            <a:r>
              <a:rPr kumimoji="1" lang="zh-TW" altLang="en-US" sz="2000" b="1" dirty="0"/>
              <a:t>到 </a:t>
            </a:r>
            <a:r>
              <a:rPr kumimoji="1" lang="en" altLang="zh-TW" sz="2000" b="1" dirty="0"/>
              <a:t>Architect</a:t>
            </a:r>
            <a:endParaRPr lang="en-US" altLang="zh-TW" sz="1800" dirty="0"/>
          </a:p>
          <a:p>
            <a:pPr marL="36000" indent="0">
              <a:spcAft>
                <a:spcPts val="1200"/>
              </a:spcAft>
              <a:buNone/>
            </a:pPr>
            <a:r>
              <a:rPr lang="zh-TW" altLang="en-US" sz="1800" dirty="0">
                <a:solidFill>
                  <a:schemeClr val="tx1"/>
                </a:solidFill>
              </a:rPr>
              <a:t>在使用 </a:t>
            </a:r>
            <a:r>
              <a:rPr lang="en" altLang="zh-TW" sz="1800" dirty="0">
                <a:solidFill>
                  <a:schemeClr val="tx1"/>
                </a:solidFill>
              </a:rPr>
              <a:t>Spec Kit </a:t>
            </a:r>
            <a:r>
              <a:rPr lang="zh-TW" altLang="en-US" sz="1800" dirty="0">
                <a:solidFill>
                  <a:schemeClr val="tx1"/>
                </a:solidFill>
              </a:rPr>
              <a:t>的過程中，</a:t>
            </a:r>
            <a:endParaRPr lang="en-US" altLang="zh-TW" sz="1800" dirty="0">
              <a:solidFill>
                <a:schemeClr val="tx1"/>
              </a:solidFill>
            </a:endParaRPr>
          </a:p>
          <a:p>
            <a:pPr marL="36000" indent="0">
              <a:spcAft>
                <a:spcPts val="1200"/>
              </a:spcAft>
              <a:buNone/>
            </a:pPr>
            <a:r>
              <a:rPr lang="zh-TW" altLang="en-US" sz="1800" dirty="0">
                <a:solidFill>
                  <a:schemeClr val="tx1"/>
                </a:solidFill>
              </a:rPr>
              <a:t>開發者不再是逐行寫碼的「打字員」，</a:t>
            </a:r>
            <a:endParaRPr lang="en-US" altLang="zh-TW" sz="1800" dirty="0">
              <a:solidFill>
                <a:schemeClr val="tx1"/>
              </a:solidFill>
            </a:endParaRPr>
          </a:p>
          <a:p>
            <a:pPr marL="36000" indent="0">
              <a:spcAft>
                <a:spcPts val="1200"/>
              </a:spcAft>
              <a:buNone/>
            </a:pPr>
            <a:r>
              <a:rPr lang="zh-TW" altLang="en-US" sz="1800" dirty="0">
                <a:solidFill>
                  <a:schemeClr val="tx1"/>
                </a:solidFill>
              </a:rPr>
              <a:t>而是晉升為「架構師」與「審核者」。</a:t>
            </a:r>
            <a:endParaRPr lang="en-US" altLang="zh-TW" sz="1800" dirty="0">
              <a:solidFill>
                <a:schemeClr val="tx1"/>
              </a:solidFill>
            </a:endParaRPr>
          </a:p>
          <a:p>
            <a:pPr marL="36000" indent="0">
              <a:spcAft>
                <a:spcPts val="1200"/>
              </a:spcAft>
              <a:buNone/>
            </a:pPr>
            <a:endParaRPr lang="en-US" altLang="zh-TW" sz="18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sz="1800" b="1" dirty="0"/>
              <a:t>審核規格</a:t>
            </a:r>
            <a:r>
              <a:rPr lang="zh-TW" altLang="en-US" sz="1800" dirty="0"/>
              <a:t>：確保 </a:t>
            </a:r>
            <a:r>
              <a:rPr lang="en-US" altLang="zh-TW" sz="1800" dirty="0"/>
              <a:t>AI </a:t>
            </a:r>
            <a:r>
              <a:rPr lang="zh-TW" altLang="en-US" sz="1800" dirty="0"/>
              <a:t>理解正確的業務邏輯</a:t>
            </a:r>
            <a:endParaRPr lang="en-US" altLang="zh-TW" sz="18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sz="1800" b="1" dirty="0"/>
              <a:t>審核計畫</a:t>
            </a:r>
            <a:r>
              <a:rPr lang="zh-TW" altLang="en-US" sz="1800" dirty="0"/>
              <a:t>：確保技術選型符合憲章</a:t>
            </a:r>
            <a:endParaRPr lang="en-US" altLang="zh-TW" sz="18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sz="1800" b="1" dirty="0"/>
              <a:t>修正航道</a:t>
            </a:r>
            <a:r>
              <a:rPr lang="zh-TW" altLang="en-US" sz="1800" dirty="0"/>
              <a:t>：在生成程式碼前發現設計漏洞</a:t>
            </a:r>
            <a:endParaRPr lang="en-US" altLang="zh-TW" sz="1800" dirty="0"/>
          </a:p>
          <a:p>
            <a:pPr>
              <a:spcAft>
                <a:spcPts val="1200"/>
              </a:spcAft>
            </a:pPr>
            <a:endParaRPr kumimoji="1" lang="en-US" altLang="zh-TW" sz="1800" dirty="0"/>
          </a:p>
          <a:p>
            <a:pPr>
              <a:spcAft>
                <a:spcPts val="1200"/>
              </a:spcAft>
            </a:pPr>
            <a:endParaRPr kumimoji="1" lang="en-US" altLang="zh-TW" sz="1400" dirty="0"/>
          </a:p>
          <a:p>
            <a:pPr>
              <a:spcAft>
                <a:spcPts val="1200"/>
              </a:spcAft>
            </a:pPr>
            <a:endParaRPr lang="zh-TW" altLang="en-US" sz="1800" dirty="0"/>
          </a:p>
        </p:txBody>
      </p:sp>
      <p:pic>
        <p:nvPicPr>
          <p:cNvPr id="7" name="圖片 6" descr="一張含有 卡通, 圖書, 傢俱, 人的臉孔 的圖片&#10;&#10;AI 產生的內容可能不正確。">
            <a:extLst>
              <a:ext uri="{FF2B5EF4-FFF2-40B4-BE49-F238E27FC236}">
                <a16:creationId xmlns:a16="http://schemas.microsoft.com/office/drawing/2014/main" id="{49A7CA2B-78B3-577A-33D9-2060A3120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989" y="1486443"/>
            <a:ext cx="5260933" cy="350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540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30F3EC-1DFE-D611-CF4D-89E6D2905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Spec Kit </a:t>
            </a:r>
            <a:r>
              <a:rPr kumimoji="1" lang="zh-TW" altLang="en-US" dirty="0"/>
              <a:t>團隊開發協作模式</a:t>
            </a:r>
          </a:p>
        </p:txBody>
      </p:sp>
      <p:pic>
        <p:nvPicPr>
          <p:cNvPr id="4" name="圖片 3" descr="一張含有 文字, 螢幕擷取畫面 的圖片&#10;&#10;AI 產生的內容可能不正確。">
            <a:extLst>
              <a:ext uri="{FF2B5EF4-FFF2-40B4-BE49-F238E27FC236}">
                <a16:creationId xmlns:a16="http://schemas.microsoft.com/office/drawing/2014/main" id="{DE8A5DE3-978A-C5F3-009A-69BC5128E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617" y="834107"/>
            <a:ext cx="9461252" cy="52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24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4FA898-9AA9-19F9-AA7F-74CD5D85F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結語</a:t>
            </a:r>
            <a:r>
              <a:rPr kumimoji="1" lang="zh-TW" altLang="en-US"/>
              <a:t>：導入成效與實務觀察</a:t>
            </a:r>
            <a:endParaRPr kumimoji="1" lang="zh-TW" altLang="en-US" dirty="0"/>
          </a:p>
        </p:txBody>
      </p:sp>
      <p:sp>
        <p:nvSpPr>
          <p:cNvPr id="3" name="圓角矩形 2">
            <a:extLst>
              <a:ext uri="{FF2B5EF4-FFF2-40B4-BE49-F238E27FC236}">
                <a16:creationId xmlns:a16="http://schemas.microsoft.com/office/drawing/2014/main" id="{3F13B1BD-50D4-DC5E-E294-A0DE0508F598}"/>
              </a:ext>
            </a:extLst>
          </p:cNvPr>
          <p:cNvSpPr/>
          <p:nvPr/>
        </p:nvSpPr>
        <p:spPr>
          <a:xfrm>
            <a:off x="955962" y="1559357"/>
            <a:ext cx="4320000" cy="3361460"/>
          </a:xfrm>
          <a:prstGeom prst="roundRect">
            <a:avLst>
              <a:gd name="adj" fmla="val 7142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0" tIns="180000" rIns="180000" bIns="180000" rtlCol="0" anchor="t"/>
          <a:lstStyle/>
          <a:p>
            <a:pPr>
              <a:spcAft>
                <a:spcPts val="1800"/>
              </a:spcAft>
            </a:pPr>
            <a:r>
              <a:rPr kumimoji="1" lang="en-US" altLang="zh-TW" sz="2200" b="1" dirty="0">
                <a:solidFill>
                  <a:schemeClr val="bg2"/>
                </a:solidFill>
                <a:latin typeface="Arial" panose="020B0604020202020204" pitchFamily="34" charset="0"/>
              </a:rPr>
              <a:t>      </a:t>
            </a:r>
            <a:r>
              <a:rPr kumimoji="1" lang="zh-TW" altLang="en-US" sz="2200" b="1" dirty="0">
                <a:solidFill>
                  <a:schemeClr val="bg2"/>
                </a:solidFill>
                <a:latin typeface="Arial" panose="020B0604020202020204" pitchFamily="34" charset="0"/>
              </a:rPr>
              <a:t>優點（</a:t>
            </a:r>
            <a:r>
              <a:rPr kumimoji="1" lang="en-US" altLang="zh-TW" sz="2200" b="1" dirty="0">
                <a:solidFill>
                  <a:schemeClr val="bg2"/>
                </a:solidFill>
                <a:latin typeface="Arial" panose="020B0604020202020204" pitchFamily="34" charset="0"/>
              </a:rPr>
              <a:t>Pros</a:t>
            </a:r>
            <a:r>
              <a:rPr kumimoji="1" lang="zh-TW" altLang="en-US" sz="2200" b="1" dirty="0">
                <a:solidFill>
                  <a:schemeClr val="bg2"/>
                </a:solidFill>
                <a:latin typeface="Arial" panose="020B0604020202020204" pitchFamily="34" charset="0"/>
              </a:rPr>
              <a:t>）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文件即代碼</a:t>
            </a:r>
            <a:r>
              <a:rPr kumimoji="1" lang="zh-TW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：專案結束時，你已經擁有了完整的技術文件</a:t>
            </a:r>
            <a:endParaRPr kumimoji="1" lang="en-US" altLang="zh-TW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減少幻覺</a:t>
            </a:r>
            <a:r>
              <a:rPr kumimoji="1" lang="zh-TW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：透過 </a:t>
            </a:r>
            <a:r>
              <a:rPr kumimoji="1" lang="en" altLang="zh-TW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 </a:t>
            </a:r>
            <a:r>
              <a:rPr kumimoji="1" lang="zh-TW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的約束，</a:t>
            </a:r>
            <a:r>
              <a:rPr kumimoji="1" lang="en" altLang="zh-TW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</a:t>
            </a:r>
            <a:r>
              <a:rPr kumimoji="1" lang="zh-TW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較少憑空捏造不存在的 </a:t>
            </a:r>
            <a:r>
              <a:rPr kumimoji="1" lang="en" altLang="zh-TW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endParaRPr kumimoji="1" lang="en-US" altLang="zh-TW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新人友善</a:t>
            </a:r>
            <a:r>
              <a:rPr kumimoji="1" lang="zh-TW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：新成員閱讀 </a:t>
            </a:r>
            <a:r>
              <a:rPr kumimoji="1" lang="en" altLang="zh-TW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 </a:t>
            </a:r>
            <a:r>
              <a:rPr kumimoji="1" lang="zh-TW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比閱讀程式原始碼更容易理解系統全貌</a:t>
            </a:r>
            <a:endParaRPr kumimoji="1" lang="en-US" altLang="zh-TW" sz="1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911C6284-47DB-3E8C-17DE-AE0573A2F714}"/>
              </a:ext>
            </a:extLst>
          </p:cNvPr>
          <p:cNvSpPr/>
          <p:nvPr/>
        </p:nvSpPr>
        <p:spPr>
          <a:xfrm>
            <a:off x="6244528" y="1572208"/>
            <a:ext cx="4320000" cy="3348609"/>
          </a:xfrm>
          <a:prstGeom prst="roundRect">
            <a:avLst>
              <a:gd name="adj" fmla="val 7142"/>
            </a:avLst>
          </a:prstGeom>
          <a:ln>
            <a:solidFill>
              <a:srgbClr val="FDA4AF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80000" tIns="180000" rIns="180000" bIns="180000" rtlCol="0" anchor="t"/>
          <a:lstStyle/>
          <a:p>
            <a:pPr>
              <a:spcAft>
                <a:spcPts val="1800"/>
              </a:spcAft>
            </a:pPr>
            <a:r>
              <a:rPr kumimoji="1" lang="en-US" altLang="zh-TW" sz="2200" b="1" dirty="0">
                <a:solidFill>
                  <a:srgbClr val="F43F5E"/>
                </a:solidFill>
                <a:latin typeface="Arial" panose="020B0604020202020204" pitchFamily="34" charset="0"/>
              </a:rPr>
              <a:t>      </a:t>
            </a:r>
            <a:r>
              <a:rPr kumimoji="1" lang="zh-TW" altLang="en-US" sz="2200" b="1" dirty="0">
                <a:solidFill>
                  <a:srgbClr val="F43F5E"/>
                </a:solidFill>
                <a:latin typeface="Arial" panose="020B0604020202020204" pitchFamily="34" charset="0"/>
              </a:rPr>
              <a:t>挑戰（</a:t>
            </a:r>
            <a:r>
              <a:rPr kumimoji="1" lang="en-US" altLang="zh-TW" sz="2200" b="1" dirty="0">
                <a:solidFill>
                  <a:srgbClr val="F43F5E"/>
                </a:solidFill>
                <a:latin typeface="Arial" panose="020B0604020202020204" pitchFamily="34" charset="0"/>
              </a:rPr>
              <a:t>Cons</a:t>
            </a:r>
            <a:r>
              <a:rPr kumimoji="1" lang="zh-TW" altLang="en-US" sz="2200" b="1" dirty="0">
                <a:solidFill>
                  <a:srgbClr val="F43F5E"/>
                </a:solidFill>
                <a:latin typeface="Arial" panose="020B0604020202020204" pitchFamily="34" charset="0"/>
              </a:rPr>
              <a:t>）</a:t>
            </a:r>
            <a:endParaRPr kumimoji="1" lang="en-US" altLang="zh-TW" sz="2000" dirty="0">
              <a:solidFill>
                <a:srgbClr val="F43F5E"/>
              </a:solidFill>
              <a:latin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前期時間成本高</a:t>
            </a:r>
            <a:r>
              <a:rPr kumimoji="1" lang="zh-TW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：對於「改一行字」的小任務，跑完整流程顯得繁瑣</a:t>
            </a:r>
            <a:endParaRPr kumimoji="1" lang="en-US" altLang="zh-TW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1600" b="1" dirty="0">
                <a:solidFill>
                  <a:schemeClr val="tx1"/>
                </a:solidFill>
                <a:latin typeface="Arial" panose="020B0604020202020204" pitchFamily="34" charset="0"/>
              </a:rPr>
              <a:t>Token </a:t>
            </a:r>
            <a:r>
              <a:rPr kumimoji="1" lang="zh-TW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消耗大</a:t>
            </a:r>
            <a:r>
              <a:rPr kumimoji="1" lang="zh-TW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：上下文變長，</a:t>
            </a:r>
            <a:r>
              <a:rPr kumimoji="1" lang="en-US" altLang="zh-TW" sz="1600" dirty="0">
                <a:solidFill>
                  <a:schemeClr val="tx1"/>
                </a:solidFill>
                <a:latin typeface="Arial" panose="020B0604020202020204" pitchFamily="34" charset="0"/>
              </a:rPr>
              <a:t>API</a:t>
            </a:r>
            <a:r>
              <a:rPr kumimoji="1" lang="zh-TW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 成本增加，同時倚賴高階模型</a:t>
            </a:r>
            <a:endParaRPr kumimoji="1" lang="en-US" altLang="zh-TW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思維轉換</a:t>
            </a:r>
            <a:r>
              <a:rPr kumimoji="1" lang="zh-TW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：開發者需要習慣「寫文件」而非「寫程式碼」</a:t>
            </a:r>
            <a:endParaRPr kumimoji="1" lang="en-US" altLang="zh-TW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TW" sz="1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6" name="圖形 5">
            <a:extLst>
              <a:ext uri="{FF2B5EF4-FFF2-40B4-BE49-F238E27FC236}">
                <a16:creationId xmlns:a16="http://schemas.microsoft.com/office/drawing/2014/main" id="{168C4CF7-72D6-81F7-DA2B-9E2E08F35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6678" y="1824792"/>
            <a:ext cx="360000" cy="360000"/>
          </a:xfrm>
          <a:prstGeom prst="rect">
            <a:avLst/>
          </a:prstGeom>
        </p:spPr>
      </p:pic>
      <p:pic>
        <p:nvPicPr>
          <p:cNvPr id="8" name="圖形 7">
            <a:extLst>
              <a:ext uri="{FF2B5EF4-FFF2-40B4-BE49-F238E27FC236}">
                <a16:creationId xmlns:a16="http://schemas.microsoft.com/office/drawing/2014/main" id="{9C5B6EBB-7740-59AB-7F27-7A24F9CB59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75344" y="1824792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355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4D23EAA4-2BCC-2228-6582-E18213775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相關連結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8A9BF79-4366-4C1E-5A6D-98A7F560A57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altLang="zh-TW" sz="1800" b="1" dirty="0"/>
              <a:t>Spec Kit</a:t>
            </a:r>
          </a:p>
          <a:p>
            <a:pPr lvl="1"/>
            <a:r>
              <a:rPr lang="en" altLang="zh-TW" sz="1600" dirty="0">
                <a:hlinkClick r:id="rId3"/>
              </a:rPr>
              <a:t>https://github.com/github/spec-kit</a:t>
            </a:r>
            <a:endParaRPr lang="en" altLang="zh-TW" sz="1600" dirty="0"/>
          </a:p>
          <a:p>
            <a:pPr lvl="1"/>
            <a:r>
              <a:rPr lang="en-US" altLang="zh-TW" sz="1600" dirty="0"/>
              <a:t>Spec Kit </a:t>
            </a:r>
            <a:r>
              <a:rPr lang="zh-TW" altLang="en-US" sz="1600" dirty="0"/>
              <a:t>在 </a:t>
            </a:r>
            <a:r>
              <a:rPr lang="en-US" altLang="zh-TW" sz="1600" dirty="0" err="1"/>
              <a:t>Github</a:t>
            </a:r>
            <a:r>
              <a:rPr lang="en-US" altLang="zh-TW" sz="1600" dirty="0"/>
              <a:t> </a:t>
            </a:r>
            <a:r>
              <a:rPr lang="zh-TW" altLang="en-US" sz="1600" dirty="0"/>
              <a:t>的官方 </a:t>
            </a:r>
            <a:r>
              <a:rPr lang="en-US" altLang="zh-TW" sz="1600" dirty="0"/>
              <a:t>Repo</a:t>
            </a:r>
          </a:p>
          <a:p>
            <a:pPr lvl="1"/>
            <a:endParaRPr lang="en-US" altLang="zh-TW" sz="1600" dirty="0"/>
          </a:p>
          <a:p>
            <a:r>
              <a:rPr lang="en-US" altLang="zh-TW" sz="1800" b="1" dirty="0"/>
              <a:t>The ONLY guide you'll need for GitHub Spec Kit</a:t>
            </a:r>
          </a:p>
          <a:p>
            <a:pPr lvl="1"/>
            <a:r>
              <a:rPr lang="en" altLang="zh-TW" sz="1600" dirty="0">
                <a:hlinkClick r:id="rId4"/>
              </a:rPr>
              <a:t>https://www.youtube.com/watch?v=a9eR1xsfvHg</a:t>
            </a:r>
            <a:endParaRPr lang="en" altLang="zh-TW" sz="1600" dirty="0"/>
          </a:p>
          <a:p>
            <a:pPr lvl="1"/>
            <a:r>
              <a:rPr lang="zh-TW" altLang="en-US" sz="1600" dirty="0"/>
              <a:t>介紹 </a:t>
            </a:r>
            <a:r>
              <a:rPr lang="en-US" altLang="zh-TW" sz="1600" dirty="0"/>
              <a:t>Spec Kit </a:t>
            </a:r>
            <a:r>
              <a:rPr lang="zh-TW" altLang="en-US" sz="1600" dirty="0"/>
              <a:t>的基本操作流程</a:t>
            </a:r>
            <a:endParaRPr lang="en" altLang="zh-TW" sz="1600" dirty="0"/>
          </a:p>
          <a:p>
            <a:pPr lvl="1"/>
            <a:endParaRPr lang="en" altLang="zh-TW" sz="1600" dirty="0"/>
          </a:p>
          <a:p>
            <a:r>
              <a:rPr lang="en" altLang="zh-TW" sz="1800" b="1" dirty="0"/>
              <a:t>Using GitHub Spec Kit with your EXISTING PROJECTS</a:t>
            </a:r>
          </a:p>
          <a:p>
            <a:pPr lvl="1"/>
            <a:r>
              <a:rPr lang="en" altLang="zh-TW" sz="1600" dirty="0">
                <a:hlinkClick r:id="rId5"/>
              </a:rPr>
              <a:t>https://www.youtube.com/watch?v=SGHIQTsPzuY</a:t>
            </a:r>
            <a:endParaRPr lang="en" altLang="zh-TW" sz="1600" dirty="0"/>
          </a:p>
          <a:p>
            <a:pPr lvl="1"/>
            <a:r>
              <a:rPr lang="zh-TW" altLang="en-US" sz="1600" dirty="0"/>
              <a:t>介紹如何將 </a:t>
            </a:r>
            <a:r>
              <a:rPr lang="en-US" altLang="zh-TW" sz="1600" dirty="0"/>
              <a:t>Spec Kit </a:t>
            </a:r>
            <a:r>
              <a:rPr lang="zh-TW" altLang="en-US" sz="1600" dirty="0"/>
              <a:t>整合至現有專案</a:t>
            </a:r>
            <a:endParaRPr lang="en" altLang="zh-TW" sz="1600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2121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44C9BB7D-6984-2B05-EAEB-7749282E1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Thank You!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78C40CDC-7A04-6357-BDBE-51C02686DD4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6246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8AA0F1-EFA7-0354-096C-29F12B3EE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附件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278B39D-BA09-053D-9E9D-247613E3EB5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86691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357A7-F641-625F-CF79-552CFC1D5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2C74ADDE-7345-0016-D650-7A5C9DF16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Vibe Coding</a:t>
            </a:r>
            <a:r>
              <a:rPr lang="zh-TW" altLang="en-US" dirty="0"/>
              <a:t>：憑感覺寫程式的挑戰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F358712-03B0-7FE1-FF1E-4FC8940E7A93}"/>
              </a:ext>
            </a:extLst>
          </p:cNvPr>
          <p:cNvSpPr txBox="1"/>
          <p:nvPr/>
        </p:nvSpPr>
        <p:spPr>
          <a:xfrm>
            <a:off x="360000" y="1440000"/>
            <a:ext cx="6070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800" dirty="0"/>
              <a:t>隨著 </a:t>
            </a:r>
            <a:r>
              <a:rPr kumimoji="1" lang="en-US" altLang="zh-TW" sz="1800" dirty="0"/>
              <a:t>AI </a:t>
            </a:r>
            <a:r>
              <a:rPr kumimoji="1" lang="zh-TW" altLang="en-US" sz="1800" dirty="0"/>
              <a:t>輔助開發的普及，我們面臨新的問題：</a:t>
            </a:r>
            <a:endParaRPr kumimoji="1" lang="en-US" altLang="zh-TW" sz="18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73CFC55-7E0E-84C9-33FB-978C307828E7}"/>
              </a:ext>
            </a:extLst>
          </p:cNvPr>
          <p:cNvSpPr txBox="1"/>
          <p:nvPr/>
        </p:nvSpPr>
        <p:spPr>
          <a:xfrm>
            <a:off x="359999" y="4680000"/>
            <a:ext cx="6070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800" dirty="0"/>
              <a:t>身為軟體工程師，我們需要一種更嚴謹的工程化方法。</a:t>
            </a:r>
          </a:p>
        </p:txBody>
      </p:sp>
      <p:pic>
        <p:nvPicPr>
          <p:cNvPr id="9" name="圖片 8" descr="一張含有 電腦, 筆記型電腦, 服裝, 人的臉孔 的圖片&#10;&#10;AI 產生的內容可能不正確。">
            <a:extLst>
              <a:ext uri="{FF2B5EF4-FFF2-40B4-BE49-F238E27FC236}">
                <a16:creationId xmlns:a16="http://schemas.microsoft.com/office/drawing/2014/main" id="{96479679-D415-ACC9-DFEF-9B623B8E2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983" y="1440254"/>
            <a:ext cx="3600000" cy="3600000"/>
          </a:xfrm>
          <a:prstGeom prst="rect">
            <a:avLst/>
          </a:prstGeom>
          <a:effectLst/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AB6EF911-9776-17E6-FAB0-01DEE5A140DF}"/>
              </a:ext>
            </a:extLst>
          </p:cNvPr>
          <p:cNvGrpSpPr/>
          <p:nvPr/>
        </p:nvGrpSpPr>
        <p:grpSpPr>
          <a:xfrm>
            <a:off x="536440" y="1980000"/>
            <a:ext cx="6991596" cy="1668727"/>
            <a:chOff x="536440" y="2408415"/>
            <a:chExt cx="6991596" cy="1668727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7554FFDD-AD83-76E4-1078-181C9250B9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000" y="2668151"/>
              <a:ext cx="254000" cy="25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51E42B29-DC36-0388-BCCA-211A651BDCDF}"/>
                </a:ext>
              </a:extLst>
            </p:cNvPr>
            <p:cNvSpPr txBox="1"/>
            <p:nvPr/>
          </p:nvSpPr>
          <p:spPr>
            <a:xfrm>
              <a:off x="864000" y="2408415"/>
              <a:ext cx="6664036" cy="1668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kumimoji="1" lang="zh-TW" altLang="en-US" sz="1800" b="1" dirty="0"/>
                <a:t>缺乏一致性</a:t>
              </a:r>
              <a:r>
                <a:rPr kumimoji="1" lang="zh-TW" altLang="en-US" sz="1800" dirty="0"/>
                <a:t>：相同的 </a:t>
              </a:r>
              <a:r>
                <a:rPr kumimoji="1" lang="en-US" altLang="zh-TW" sz="1800" dirty="0"/>
                <a:t>Prompt</a:t>
              </a:r>
              <a:r>
                <a:rPr kumimoji="1" lang="zh-TW" altLang="en-US" sz="1800" dirty="0"/>
                <a:t>，每次生成的程式碼結構卻不同</a:t>
              </a:r>
              <a:endParaRPr kumimoji="1" lang="en-US" altLang="zh-TW" sz="1800" dirty="0"/>
            </a:p>
            <a:p>
              <a:pPr>
                <a:lnSpc>
                  <a:spcPct val="200000"/>
                </a:lnSpc>
              </a:pPr>
              <a:r>
                <a:rPr kumimoji="1" lang="zh-TW" altLang="en-US" sz="1800" b="1" dirty="0"/>
                <a:t>維護困難</a:t>
              </a:r>
              <a:r>
                <a:rPr kumimoji="1" lang="zh-TW" altLang="en-US" sz="1800" dirty="0"/>
                <a:t>：邏輯隱藏在對話紀錄中，而非文件裡</a:t>
              </a:r>
              <a:endParaRPr kumimoji="1" lang="en-US" altLang="zh-TW" sz="1800" dirty="0"/>
            </a:p>
            <a:p>
              <a:pPr>
                <a:lnSpc>
                  <a:spcPct val="200000"/>
                </a:lnSpc>
              </a:pPr>
              <a:r>
                <a:rPr kumimoji="1" lang="zh-TW" altLang="en-US" sz="1800" b="1" dirty="0"/>
                <a:t>需求迷航</a:t>
              </a:r>
              <a:r>
                <a:rPr kumimoji="1" lang="zh-TW" altLang="en-US" sz="1800" dirty="0"/>
                <a:t>：</a:t>
              </a:r>
              <a:r>
                <a:rPr kumimoji="1" lang="en-US" altLang="zh-TW" sz="1800" dirty="0"/>
                <a:t>AI</a:t>
              </a:r>
              <a:r>
                <a:rPr kumimoji="1" lang="zh-TW" altLang="en-US" sz="1800" dirty="0"/>
                <a:t> 容易在複雜的上下文中，遺忘最初的目標</a:t>
              </a:r>
              <a:endParaRPr kumimoji="1" lang="en-US" altLang="zh-TW" sz="1800" dirty="0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62EABD3E-783D-42BB-ACA0-914B9A25F8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40" y="3212148"/>
              <a:ext cx="254000" cy="25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C8F6EC05-E840-659E-89EE-5D975962C6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40" y="3756144"/>
              <a:ext cx="254000" cy="25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58368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FCF03-BBE5-724E-782C-5EBF369E6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751B133B-583C-B642-359C-D5A82E9209EF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TW" altLang="en-US" b="1" dirty="0"/>
              <a:t>需求描述</a:t>
            </a:r>
            <a:endParaRPr lang="en-US" altLang="zh-TW" b="1" dirty="0"/>
          </a:p>
          <a:p>
            <a:pPr lvl="1">
              <a:spcAft>
                <a:spcPts val="600"/>
              </a:spcAft>
            </a:pPr>
            <a:r>
              <a:rPr lang="zh-TW" altLang="en-US" dirty="0"/>
              <a:t>從用戶的自然語言特性描述（如「實現會員註冊功能」）生成結構化的規格書。</a:t>
            </a:r>
            <a:endParaRPr lang="en-US" altLang="zh-TW" b="1" dirty="0"/>
          </a:p>
          <a:p>
            <a:r>
              <a:rPr lang="zh-TW" altLang="en-US" b="1" dirty="0"/>
              <a:t>主要功能</a:t>
            </a:r>
            <a:endParaRPr lang="en-US" altLang="zh-TW" b="1" dirty="0"/>
          </a:p>
          <a:p>
            <a:pPr lvl="1"/>
            <a:r>
              <a:rPr lang="zh-TW" altLang="en-US" b="0" i="0" dirty="0">
                <a:solidFill>
                  <a:srgbClr val="1F2328"/>
                </a:solidFill>
                <a:effectLst/>
                <a:latin typeface="-apple-system"/>
              </a:rPr>
              <a:t>解析用戶的功能描述</a:t>
            </a:r>
            <a:endParaRPr lang="en-US" altLang="zh-TW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/>
            <a:r>
              <a:rPr lang="zh-TW" altLang="en-US" b="0" i="0" dirty="0">
                <a:solidFill>
                  <a:srgbClr val="1F2328"/>
                </a:solidFill>
                <a:effectLst/>
                <a:latin typeface="-apple-system"/>
              </a:rPr>
              <a:t>提取關鍵概念：參與者</a:t>
            </a:r>
            <a:r>
              <a:rPr lang="en-US" altLang="zh-TW" b="0" i="0" dirty="0">
                <a:solidFill>
                  <a:srgbClr val="1F2328"/>
                </a:solidFill>
                <a:effectLst/>
                <a:latin typeface="-apple-system"/>
              </a:rPr>
              <a:t>(</a:t>
            </a:r>
            <a:r>
              <a:rPr lang="en" altLang="zh-TW" b="0" i="0" dirty="0">
                <a:solidFill>
                  <a:srgbClr val="1F2328"/>
                </a:solidFill>
                <a:effectLst/>
                <a:latin typeface="-apple-system"/>
              </a:rPr>
              <a:t>Actors)</a:t>
            </a:r>
            <a:r>
              <a:rPr lang="zh-TW" altLang="en" b="0" i="0" dirty="0">
                <a:solidFill>
                  <a:srgbClr val="1F2328"/>
                </a:solidFill>
                <a:effectLst/>
                <a:latin typeface="-apple-system"/>
              </a:rPr>
              <a:t>、</a:t>
            </a:r>
            <a:r>
              <a:rPr lang="zh-TW" altLang="en-US" b="0" i="0" dirty="0">
                <a:solidFill>
                  <a:srgbClr val="1F2328"/>
                </a:solidFill>
                <a:effectLst/>
                <a:latin typeface="-apple-system"/>
              </a:rPr>
              <a:t>動作</a:t>
            </a:r>
            <a:r>
              <a:rPr lang="en-US" altLang="zh-TW" b="0" i="0" dirty="0">
                <a:solidFill>
                  <a:srgbClr val="1F2328"/>
                </a:solidFill>
                <a:effectLst/>
                <a:latin typeface="-apple-system"/>
              </a:rPr>
              <a:t>(</a:t>
            </a:r>
            <a:r>
              <a:rPr lang="en" altLang="zh-TW" b="0" i="0" dirty="0">
                <a:solidFill>
                  <a:srgbClr val="1F2328"/>
                </a:solidFill>
                <a:effectLst/>
                <a:latin typeface="-apple-system"/>
              </a:rPr>
              <a:t>Actions)</a:t>
            </a:r>
            <a:r>
              <a:rPr lang="zh-TW" altLang="en" b="0" i="0" dirty="0">
                <a:solidFill>
                  <a:srgbClr val="1F2328"/>
                </a:solidFill>
                <a:effectLst/>
                <a:latin typeface="-apple-system"/>
              </a:rPr>
              <a:t>、</a:t>
            </a:r>
            <a:r>
              <a:rPr lang="zh-TW" altLang="en-US" b="0" i="0" dirty="0">
                <a:solidFill>
                  <a:srgbClr val="1F2328"/>
                </a:solidFill>
                <a:effectLst/>
                <a:latin typeface="-apple-system"/>
              </a:rPr>
              <a:t>數據</a:t>
            </a:r>
            <a:r>
              <a:rPr lang="en-US" altLang="zh-TW" b="0" i="0" dirty="0">
                <a:solidFill>
                  <a:srgbClr val="1F2328"/>
                </a:solidFill>
                <a:effectLst/>
                <a:latin typeface="-apple-system"/>
              </a:rPr>
              <a:t>(</a:t>
            </a:r>
            <a:r>
              <a:rPr lang="en" altLang="zh-TW" b="0" i="0" dirty="0">
                <a:solidFill>
                  <a:srgbClr val="1F2328"/>
                </a:solidFill>
                <a:effectLst/>
                <a:latin typeface="-apple-system"/>
              </a:rPr>
              <a:t>Data)</a:t>
            </a:r>
            <a:r>
              <a:rPr lang="zh-TW" altLang="en" b="0" i="0" dirty="0">
                <a:solidFill>
                  <a:srgbClr val="1F2328"/>
                </a:solidFill>
                <a:effectLst/>
                <a:latin typeface="-apple-system"/>
              </a:rPr>
              <a:t>、</a:t>
            </a:r>
            <a:r>
              <a:rPr lang="zh-TW" altLang="en-US" b="0" i="0" dirty="0">
                <a:solidFill>
                  <a:srgbClr val="1F2328"/>
                </a:solidFill>
                <a:effectLst/>
                <a:latin typeface="-apple-system"/>
              </a:rPr>
              <a:t>約束條件</a:t>
            </a:r>
            <a:r>
              <a:rPr lang="en-US" altLang="zh-TW" b="0" i="0" dirty="0">
                <a:solidFill>
                  <a:srgbClr val="1F2328"/>
                </a:solidFill>
                <a:effectLst/>
                <a:latin typeface="-apple-system"/>
              </a:rPr>
              <a:t>(</a:t>
            </a:r>
            <a:r>
              <a:rPr lang="en" altLang="zh-TW" b="0" i="0" dirty="0">
                <a:solidFill>
                  <a:srgbClr val="1F2328"/>
                </a:solidFill>
                <a:effectLst/>
                <a:latin typeface="-apple-system"/>
              </a:rPr>
              <a:t>Constraints)</a:t>
            </a:r>
          </a:p>
          <a:p>
            <a:pPr lvl="1">
              <a:spcAft>
                <a:spcPts val="600"/>
              </a:spcAft>
            </a:pPr>
            <a:r>
              <a:rPr lang="zh-TW" altLang="en-US" b="0" i="0" dirty="0">
                <a:solidFill>
                  <a:srgbClr val="1F2328"/>
                </a:solidFill>
                <a:effectLst/>
                <a:latin typeface="-apple-system"/>
              </a:rPr>
              <a:t>填充規格書模板，包括：功能性需求 </a:t>
            </a:r>
            <a:r>
              <a:rPr lang="en-US" altLang="zh-TW" b="0" i="0" dirty="0">
                <a:solidFill>
                  <a:srgbClr val="1F2328"/>
                </a:solidFill>
                <a:effectLst/>
                <a:latin typeface="-apple-system"/>
              </a:rPr>
              <a:t>(</a:t>
            </a:r>
            <a:r>
              <a:rPr lang="en" altLang="zh-TW" b="0" i="0" dirty="0">
                <a:solidFill>
                  <a:srgbClr val="1F2328"/>
                </a:solidFill>
                <a:effectLst/>
                <a:latin typeface="-apple-system"/>
              </a:rPr>
              <a:t>FR)</a:t>
            </a:r>
            <a:r>
              <a:rPr lang="zh-TW" altLang="en" b="0" i="0" dirty="0">
                <a:solidFill>
                  <a:srgbClr val="1F2328"/>
                </a:solidFill>
                <a:effectLst/>
                <a:latin typeface="-apple-system"/>
              </a:rPr>
              <a:t>、</a:t>
            </a:r>
            <a:r>
              <a:rPr lang="zh-TW" altLang="en-US" b="0" i="0" dirty="0">
                <a:solidFill>
                  <a:srgbClr val="1F2328"/>
                </a:solidFill>
                <a:effectLst/>
                <a:latin typeface="-apple-system"/>
              </a:rPr>
              <a:t>非功能性需求 </a:t>
            </a:r>
            <a:r>
              <a:rPr lang="en-US" altLang="zh-TW" b="0" i="0" dirty="0">
                <a:solidFill>
                  <a:srgbClr val="1F2328"/>
                </a:solidFill>
                <a:effectLst/>
                <a:latin typeface="-apple-system"/>
              </a:rPr>
              <a:t>(</a:t>
            </a:r>
            <a:r>
              <a:rPr lang="en" altLang="zh-TW" b="0" i="0" dirty="0">
                <a:solidFill>
                  <a:srgbClr val="1F2328"/>
                </a:solidFill>
                <a:effectLst/>
                <a:latin typeface="-apple-system"/>
              </a:rPr>
              <a:t>NFR)</a:t>
            </a:r>
            <a:r>
              <a:rPr lang="zh-TW" altLang="en" b="0" i="0" dirty="0">
                <a:solidFill>
                  <a:srgbClr val="1F2328"/>
                </a:solidFill>
                <a:effectLst/>
                <a:latin typeface="-apple-system"/>
              </a:rPr>
              <a:t>、</a:t>
            </a:r>
            <a:r>
              <a:rPr lang="zh-TW" altLang="en-US" b="0" i="0" dirty="0">
                <a:solidFill>
                  <a:srgbClr val="1F2328"/>
                </a:solidFill>
                <a:effectLst/>
                <a:latin typeface="-apple-system"/>
              </a:rPr>
              <a:t>用戶故事 </a:t>
            </a:r>
            <a:r>
              <a:rPr lang="en-US" altLang="zh-TW" b="0" i="0" dirty="0">
                <a:solidFill>
                  <a:srgbClr val="1F2328"/>
                </a:solidFill>
                <a:effectLst/>
                <a:latin typeface="-apple-system"/>
              </a:rPr>
              <a:t>(</a:t>
            </a:r>
            <a:r>
              <a:rPr lang="en" altLang="zh-TW" b="0" i="0" dirty="0">
                <a:solidFill>
                  <a:srgbClr val="1F2328"/>
                </a:solidFill>
                <a:effectLst/>
                <a:latin typeface="-apple-system"/>
              </a:rPr>
              <a:t>User Stories)</a:t>
            </a:r>
            <a:r>
              <a:rPr lang="zh-TW" altLang="en" b="0" i="0" dirty="0">
                <a:solidFill>
                  <a:srgbClr val="1F2328"/>
                </a:solidFill>
                <a:effectLst/>
                <a:latin typeface="-apple-system"/>
              </a:rPr>
              <a:t>、</a:t>
            </a:r>
            <a:r>
              <a:rPr lang="zh-TW" altLang="en-US" b="0" i="0" dirty="0">
                <a:solidFill>
                  <a:srgbClr val="1F2328"/>
                </a:solidFill>
                <a:effectLst/>
                <a:latin typeface="-apple-system"/>
              </a:rPr>
              <a:t>成功標準 </a:t>
            </a:r>
            <a:r>
              <a:rPr lang="en-US" altLang="zh-TW" b="0" i="0" dirty="0">
                <a:solidFill>
                  <a:srgbClr val="1F2328"/>
                </a:solidFill>
                <a:effectLst/>
                <a:latin typeface="-apple-system"/>
              </a:rPr>
              <a:t>(</a:t>
            </a:r>
            <a:r>
              <a:rPr lang="en" altLang="zh-TW" b="0" i="0" dirty="0">
                <a:solidFill>
                  <a:srgbClr val="1F2328"/>
                </a:solidFill>
                <a:effectLst/>
                <a:latin typeface="-apple-system"/>
              </a:rPr>
              <a:t>Success Criteria)</a:t>
            </a:r>
            <a:r>
              <a:rPr lang="zh-TW" altLang="en" b="0" i="0" dirty="0">
                <a:solidFill>
                  <a:srgbClr val="1F2328"/>
                </a:solidFill>
                <a:effectLst/>
                <a:latin typeface="-apple-system"/>
              </a:rPr>
              <a:t>、</a:t>
            </a:r>
            <a:r>
              <a:rPr lang="zh-TW" altLang="en-US" b="0" i="0" dirty="0">
                <a:solidFill>
                  <a:srgbClr val="1F2328"/>
                </a:solidFill>
                <a:effectLst/>
                <a:latin typeface="-apple-system"/>
              </a:rPr>
              <a:t>邊界情況 </a:t>
            </a:r>
            <a:r>
              <a:rPr lang="en-US" altLang="zh-TW" b="0" i="0" dirty="0">
                <a:solidFill>
                  <a:srgbClr val="1F2328"/>
                </a:solidFill>
                <a:effectLst/>
                <a:latin typeface="-apple-system"/>
              </a:rPr>
              <a:t>(</a:t>
            </a:r>
            <a:r>
              <a:rPr lang="en" altLang="zh-TW" b="0" i="0" dirty="0">
                <a:solidFill>
                  <a:srgbClr val="1F2328"/>
                </a:solidFill>
                <a:effectLst/>
                <a:latin typeface="-apple-system"/>
              </a:rPr>
              <a:t>Edge Cases)</a:t>
            </a:r>
            <a:r>
              <a:rPr lang="zh-TW" altLang="en" b="0" i="0" dirty="0">
                <a:solidFill>
                  <a:srgbClr val="1F2328"/>
                </a:solidFill>
                <a:effectLst/>
                <a:latin typeface="-apple-system"/>
              </a:rPr>
              <a:t>、</a:t>
            </a:r>
            <a:r>
              <a:rPr lang="zh-TW" altLang="en-US" b="0" i="0" dirty="0">
                <a:solidFill>
                  <a:srgbClr val="1F2328"/>
                </a:solidFill>
                <a:effectLst/>
                <a:latin typeface="-apple-system"/>
              </a:rPr>
              <a:t>邊界情況 </a:t>
            </a:r>
            <a:r>
              <a:rPr lang="en-US" altLang="zh-TW" b="0" i="0" dirty="0">
                <a:solidFill>
                  <a:srgbClr val="1F2328"/>
                </a:solidFill>
                <a:effectLst/>
                <a:latin typeface="-apple-system"/>
              </a:rPr>
              <a:t>(</a:t>
            </a:r>
            <a:r>
              <a:rPr lang="en" altLang="zh-TW" b="0" i="0" dirty="0">
                <a:solidFill>
                  <a:srgbClr val="1F2328"/>
                </a:solidFill>
                <a:effectLst/>
                <a:latin typeface="-apple-system"/>
              </a:rPr>
              <a:t>Edge Cases)</a:t>
            </a:r>
            <a:r>
              <a:rPr lang="zh-TW" altLang="en" b="0" i="0" dirty="0">
                <a:solidFill>
                  <a:srgbClr val="1F2328"/>
                </a:solidFill>
                <a:effectLst/>
                <a:latin typeface="-apple-system"/>
              </a:rPr>
              <a:t>、</a:t>
            </a:r>
            <a:r>
              <a:rPr lang="zh-TW" altLang="en-US" b="0" i="0" dirty="0">
                <a:solidFill>
                  <a:srgbClr val="1F2328"/>
                </a:solidFill>
                <a:effectLst/>
                <a:latin typeface="-apple-system"/>
              </a:rPr>
              <a:t>假設 </a:t>
            </a:r>
            <a:r>
              <a:rPr lang="en-US" altLang="zh-TW" b="0" i="0" dirty="0">
                <a:solidFill>
                  <a:srgbClr val="1F2328"/>
                </a:solidFill>
                <a:effectLst/>
                <a:latin typeface="-apple-system"/>
              </a:rPr>
              <a:t>(</a:t>
            </a:r>
            <a:r>
              <a:rPr lang="en" altLang="zh-TW" b="0" i="0" dirty="0">
                <a:solidFill>
                  <a:srgbClr val="1F2328"/>
                </a:solidFill>
                <a:effectLst/>
                <a:latin typeface="-apple-system"/>
              </a:rPr>
              <a:t>Assumptions)</a:t>
            </a:r>
            <a:endParaRPr lang="en-US" altLang="zh-TW" b="1" i="0" dirty="0">
              <a:solidFill>
                <a:srgbClr val="1F2328"/>
              </a:solidFill>
              <a:effectLst/>
              <a:latin typeface="-apple-system"/>
            </a:endParaRPr>
          </a:p>
          <a:p>
            <a:r>
              <a:rPr lang="zh-TW" altLang="en-US" b="1" i="0" dirty="0">
                <a:solidFill>
                  <a:srgbClr val="1F2328"/>
                </a:solidFill>
                <a:effectLst/>
                <a:latin typeface="-apple-system"/>
              </a:rPr>
              <a:t>輸入</a:t>
            </a:r>
            <a:r>
              <a:rPr lang="zh-TW" altLang="en-US" b="1" dirty="0">
                <a:solidFill>
                  <a:srgbClr val="1F2328"/>
                </a:solidFill>
                <a:latin typeface="-apple-system"/>
              </a:rPr>
              <a:t>範例</a:t>
            </a:r>
            <a:endParaRPr lang="en-US" altLang="zh-TW" b="1" dirty="0">
              <a:solidFill>
                <a:srgbClr val="1F2328"/>
              </a:solidFill>
              <a:latin typeface="-apple-system"/>
            </a:endParaRPr>
          </a:p>
          <a:p>
            <a:pPr lvl="1"/>
            <a:endParaRPr lang="en-US" altLang="zh-TW" b="1" dirty="0">
              <a:solidFill>
                <a:srgbClr val="1F2328"/>
              </a:solidFill>
              <a:latin typeface="-apple-system"/>
            </a:endParaRPr>
          </a:p>
          <a:p>
            <a:pPr lvl="1"/>
            <a:endParaRPr lang="en-US" altLang="zh-TW" b="1" dirty="0">
              <a:solidFill>
                <a:srgbClr val="1F2328"/>
              </a:solidFill>
              <a:latin typeface="-apple-system"/>
            </a:endParaRPr>
          </a:p>
          <a:p>
            <a:r>
              <a:rPr lang="zh-TW" altLang="en-US" b="1" i="0" dirty="0">
                <a:solidFill>
                  <a:srgbClr val="1F2328"/>
                </a:solidFill>
                <a:effectLst/>
                <a:latin typeface="-apple-system"/>
              </a:rPr>
              <a:t>輸出成果</a:t>
            </a:r>
          </a:p>
          <a:p>
            <a:endParaRPr lang="zh-TW" altLang="en-US" b="1" i="0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zh-TW" alt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288000" lvl="1" indent="0">
              <a:buNone/>
            </a:pPr>
            <a:endParaRPr lang="en-US" altLang="zh-TW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/>
            <a:endParaRPr lang="en-US" altLang="zh-TW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zh-TW" altLang="en-US" b="1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556A8FDF-3E16-5519-25DC-01FB5FFE3B39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0D71BB8-8C03-7850-1849-CBE4A5422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Specify</a:t>
            </a:r>
            <a:r>
              <a:rPr kumimoji="1" lang="zh-TW" altLang="en-US" dirty="0"/>
              <a:t>：需求描述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70E156A-49B7-7C58-EA9B-9EE5570F8340}"/>
              </a:ext>
            </a:extLst>
          </p:cNvPr>
          <p:cNvSpPr txBox="1"/>
          <p:nvPr/>
        </p:nvSpPr>
        <p:spPr>
          <a:xfrm>
            <a:off x="534258" y="4615215"/>
            <a:ext cx="510120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請實現一個會員註冊流程，包括電郵驗證和密碼強度檢查</a:t>
            </a:r>
            <a:endParaRPr kumimoji="1" lang="zh-TW" alt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FC51F94-F263-2A49-AEDA-BFF838B95A78}"/>
              </a:ext>
            </a:extLst>
          </p:cNvPr>
          <p:cNvSpPr txBox="1"/>
          <p:nvPr/>
        </p:nvSpPr>
        <p:spPr>
          <a:xfrm>
            <a:off x="534258" y="5493246"/>
            <a:ext cx="5101200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spec.md</a:t>
            </a:r>
            <a:r>
              <a:rPr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# </a:t>
            </a:r>
            <a:r>
              <a:rPr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完整的規格書 </a:t>
            </a:r>
            <a:endParaRPr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checklists/</a:t>
            </a:r>
            <a:r>
              <a:rPr lang="en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requirements.md</a:t>
            </a:r>
            <a:r>
              <a:rPr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 # </a:t>
            </a:r>
            <a:r>
              <a:rPr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需求品質檢查清單</a:t>
            </a:r>
            <a:endParaRPr lang="en" altLang="zh-TW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圖片 3" descr="一張含有 文字, 螢幕擷取畫面, 字型, 文件 的圖片&#10;&#10;AI 產生的內容可能不正確。">
            <a:extLst>
              <a:ext uri="{FF2B5EF4-FFF2-40B4-BE49-F238E27FC236}">
                <a16:creationId xmlns:a16="http://schemas.microsoft.com/office/drawing/2014/main" id="{E95894A6-E54D-676F-257C-8E389FDA6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230" y="996595"/>
            <a:ext cx="4320000" cy="475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624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D319D-DBD4-4703-DBAE-136B9D5A2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FBF319E9-C5DC-BF96-7900-F29347F3866F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TW" altLang="en-US" b="1" dirty="0"/>
              <a:t>澄清規格</a:t>
            </a:r>
            <a:endParaRPr lang="en-US" altLang="zh-TW" b="1" dirty="0"/>
          </a:p>
          <a:p>
            <a:pPr lvl="1">
              <a:spcAft>
                <a:spcPts val="600"/>
              </a:spcAft>
            </a:pPr>
            <a:r>
              <a:rPr lang="zh-TW" altLang="en-US" dirty="0"/>
              <a:t>透過互動式問答識別和解決規格書中的歧義、缺漏和模糊點</a:t>
            </a:r>
            <a:endParaRPr lang="en-US" altLang="zh-TW" b="1" dirty="0"/>
          </a:p>
          <a:p>
            <a:r>
              <a:rPr lang="zh-TW" altLang="en-US" b="1" dirty="0"/>
              <a:t>主要功能</a:t>
            </a:r>
            <a:endParaRPr lang="en-US" altLang="zh-TW" b="1" dirty="0"/>
          </a:p>
          <a:p>
            <a:pPr lvl="1"/>
            <a:r>
              <a:rPr lang="zh-TW" altLang="en-US" b="0" i="0" dirty="0">
                <a:solidFill>
                  <a:srgbClr val="1F2328"/>
                </a:solidFill>
                <a:effectLst/>
                <a:latin typeface="-apple-system"/>
              </a:rPr>
              <a:t>對規格書進行系統掃描，識別不清楚的部分</a:t>
            </a:r>
          </a:p>
          <a:p>
            <a:pPr lvl="1"/>
            <a:r>
              <a:rPr lang="zh-TW" altLang="en-US" b="0" i="0" dirty="0">
                <a:solidFill>
                  <a:srgbClr val="1F2328"/>
                </a:solidFill>
                <a:effectLst/>
                <a:latin typeface="-apple-system"/>
              </a:rPr>
              <a:t>生成最多 </a:t>
            </a:r>
            <a:r>
              <a:rPr lang="en-US" altLang="zh-TW" b="0" i="0" dirty="0">
                <a:solidFill>
                  <a:srgbClr val="1F2328"/>
                </a:solidFill>
                <a:effectLst/>
                <a:latin typeface="-apple-system"/>
              </a:rPr>
              <a:t>5 </a:t>
            </a:r>
            <a:r>
              <a:rPr lang="zh-TW" altLang="en-US" b="0" i="0" dirty="0">
                <a:solidFill>
                  <a:srgbClr val="1F2328"/>
                </a:solidFill>
                <a:effectLst/>
                <a:latin typeface="-apple-system"/>
              </a:rPr>
              <a:t>個有針對性的澄清問題</a:t>
            </a:r>
          </a:p>
          <a:p>
            <a:pPr lvl="1"/>
            <a:r>
              <a:rPr lang="zh-TW" altLang="en-US" b="0" i="0" dirty="0">
                <a:solidFill>
                  <a:srgbClr val="1F2328"/>
                </a:solidFill>
                <a:effectLst/>
                <a:latin typeface="-apple-system"/>
              </a:rPr>
              <a:t>逐個提問，用戶逐個回答</a:t>
            </a:r>
          </a:p>
          <a:p>
            <a:pPr lvl="1"/>
            <a:r>
              <a:rPr lang="zh-TW" altLang="en-US" b="0" i="0" dirty="0">
                <a:solidFill>
                  <a:srgbClr val="1F2328"/>
                </a:solidFill>
                <a:effectLst/>
                <a:latin typeface="-apple-system"/>
              </a:rPr>
              <a:t>即時集成每個回答到規格書中</a:t>
            </a:r>
          </a:p>
          <a:p>
            <a:pPr lvl="1"/>
            <a:r>
              <a:rPr lang="zh-TW" altLang="en-US" b="0" i="0" dirty="0">
                <a:solidFill>
                  <a:srgbClr val="1F2328"/>
                </a:solidFill>
                <a:effectLst/>
                <a:latin typeface="-apple-system"/>
              </a:rPr>
              <a:t>更新相應的規格書部分（需求、用戶故事、數據模型等）</a:t>
            </a:r>
          </a:p>
          <a:p>
            <a:pPr lvl="1">
              <a:spcAft>
                <a:spcPts val="600"/>
              </a:spcAft>
            </a:pPr>
            <a:r>
              <a:rPr lang="zh-TW" altLang="en-US" b="0" i="0" dirty="0">
                <a:solidFill>
                  <a:srgbClr val="1F2328"/>
                </a:solidFill>
                <a:effectLst/>
                <a:latin typeface="-apple-system"/>
              </a:rPr>
              <a:t>提交更新並報告覆蓋範圍摘要</a:t>
            </a:r>
            <a:endParaRPr lang="en-US" altLang="zh-TW" b="0" i="0" dirty="0">
              <a:solidFill>
                <a:srgbClr val="1F2328"/>
              </a:solidFill>
              <a:effectLst/>
              <a:latin typeface="-apple-system"/>
            </a:endParaRPr>
          </a:p>
          <a:p>
            <a:r>
              <a:rPr lang="zh-TW" altLang="en-US" b="1" i="0" dirty="0">
                <a:solidFill>
                  <a:srgbClr val="1F2328"/>
                </a:solidFill>
                <a:effectLst/>
                <a:latin typeface="-apple-system"/>
              </a:rPr>
              <a:t>輸入範例</a:t>
            </a:r>
            <a:endParaRPr lang="en-US" altLang="zh-TW" b="1" dirty="0">
              <a:solidFill>
                <a:srgbClr val="1F2328"/>
              </a:solidFill>
              <a:latin typeface="-apple-system"/>
            </a:endParaRPr>
          </a:p>
          <a:p>
            <a:pPr lvl="1"/>
            <a:endParaRPr lang="en-US" altLang="zh-TW" b="1" dirty="0">
              <a:solidFill>
                <a:srgbClr val="1F2328"/>
              </a:solidFill>
              <a:latin typeface="-apple-system"/>
            </a:endParaRPr>
          </a:p>
          <a:p>
            <a:pPr lvl="1"/>
            <a:endParaRPr lang="en-US" altLang="zh-TW" b="1" dirty="0">
              <a:solidFill>
                <a:srgbClr val="1F2328"/>
              </a:solidFill>
              <a:latin typeface="-apple-system"/>
            </a:endParaRPr>
          </a:p>
          <a:p>
            <a:r>
              <a:rPr lang="zh-TW" altLang="en-US" b="1" i="0" dirty="0">
                <a:solidFill>
                  <a:srgbClr val="1F2328"/>
                </a:solidFill>
                <a:effectLst/>
                <a:latin typeface="-apple-system"/>
              </a:rPr>
              <a:t>輸出成果</a:t>
            </a:r>
          </a:p>
          <a:p>
            <a:endParaRPr lang="zh-TW" altLang="en-US" b="1" i="0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zh-TW" alt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288000" lvl="1" indent="0">
              <a:buNone/>
            </a:pPr>
            <a:endParaRPr lang="en-US" altLang="zh-TW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/>
            <a:endParaRPr lang="en-US" altLang="zh-TW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zh-TW" altLang="en-US" b="1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BF74EF8A-21FC-F9E6-B48A-1728C05886D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16174DC-A42F-205E-8755-4F15112E8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Clarify</a:t>
            </a:r>
            <a:r>
              <a:rPr kumimoji="1" lang="zh-TW" altLang="en-US" dirty="0"/>
              <a:t>：規格澄清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65CE7B1-4595-EB62-0F8B-76FDEE956245}"/>
              </a:ext>
            </a:extLst>
          </p:cNvPr>
          <p:cNvSpPr txBox="1"/>
          <p:nvPr/>
        </p:nvSpPr>
        <p:spPr>
          <a:xfrm>
            <a:off x="534258" y="4111248"/>
            <a:ext cx="510120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speckit.clarify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C0C32EF-354F-D8CF-A110-CE22346EE6EB}"/>
              </a:ext>
            </a:extLst>
          </p:cNvPr>
          <p:cNvSpPr txBox="1"/>
          <p:nvPr/>
        </p:nvSpPr>
        <p:spPr>
          <a:xfrm>
            <a:off x="534258" y="4961642"/>
            <a:ext cx="510120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spec.md</a:t>
            </a:r>
            <a:r>
              <a:rPr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。  </a:t>
            </a:r>
            <a:r>
              <a:rPr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更新需求規格書</a:t>
            </a:r>
            <a:endParaRPr lang="en" altLang="zh-TW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7A62ACE-0486-2B62-6C13-FD0746AC2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230" y="1076051"/>
            <a:ext cx="4320000" cy="486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29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E00E374-C670-AD08-8956-A42B012B78F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kumimoji="1" lang="zh-TW" altLang="en-US" b="1" dirty="0"/>
              <a:t>技術規劃</a:t>
            </a:r>
            <a:endParaRPr kumimoji="1" lang="en-US" altLang="zh-TW" b="1" dirty="0"/>
          </a:p>
          <a:p>
            <a:pPr lvl="1">
              <a:spcAft>
                <a:spcPts val="600"/>
              </a:spcAft>
            </a:pPr>
            <a:r>
              <a:rPr kumimoji="1" lang="zh-TW" altLang="en-US" dirty="0"/>
              <a:t>根據澄清後的規格書和憲法，生成技術實現計畫和設計文件</a:t>
            </a:r>
            <a:endParaRPr kumimoji="1" lang="en-US" altLang="zh-TW" dirty="0"/>
          </a:p>
          <a:p>
            <a:r>
              <a:rPr kumimoji="1" lang="zh-TW" altLang="en-US" b="1" dirty="0"/>
              <a:t>主要功能</a:t>
            </a:r>
            <a:endParaRPr kumimoji="1" lang="en-US" altLang="zh-TW" b="1" dirty="0"/>
          </a:p>
          <a:p>
            <a:pPr lvl="1"/>
            <a:r>
              <a:rPr kumimoji="1" lang="zh-TW" altLang="en-US" dirty="0"/>
              <a:t>建立技術背景</a:t>
            </a:r>
            <a:r>
              <a:rPr kumimoji="1" lang="zh-TW" altLang="en" dirty="0"/>
              <a:t>：</a:t>
            </a:r>
            <a:r>
              <a:rPr kumimoji="1" lang="zh-TW" altLang="en-US" dirty="0"/>
              <a:t>選擇技術堆疊、架構決策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執行憲章檢查</a:t>
            </a:r>
            <a:r>
              <a:rPr kumimoji="1" lang="zh-TW" altLang="en" dirty="0"/>
              <a:t>：</a:t>
            </a:r>
            <a:r>
              <a:rPr kumimoji="1" lang="zh-TW" altLang="en-US" dirty="0"/>
              <a:t>驗證設計符合原則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生成設計文件：</a:t>
            </a:r>
          </a:p>
          <a:p>
            <a:pPr lvl="2"/>
            <a:r>
              <a:rPr kumimoji="1" lang="en" altLang="zh-TW" sz="1400" dirty="0" err="1">
                <a:highlight>
                  <a:srgbClr val="ECECE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research.md</a:t>
            </a:r>
            <a:r>
              <a:rPr kumimoji="1" lang="en" altLang="zh-TW" sz="1400" dirty="0">
                <a:highlight>
                  <a:srgbClr val="ECECE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zh-TW" altLang="en-US" sz="1400" dirty="0"/>
              <a:t>：技術決策與理由</a:t>
            </a:r>
          </a:p>
          <a:p>
            <a:pPr lvl="2"/>
            <a:r>
              <a:rPr kumimoji="1" lang="en" altLang="zh-TW" sz="1400" dirty="0">
                <a:highlight>
                  <a:srgbClr val="ECECE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data-</a:t>
            </a:r>
            <a:r>
              <a:rPr kumimoji="1" lang="en" altLang="zh-TW" sz="1400" dirty="0" err="1">
                <a:highlight>
                  <a:srgbClr val="ECECE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model.md</a:t>
            </a:r>
            <a:r>
              <a:rPr kumimoji="1" lang="en" altLang="zh-TW" sz="1400" dirty="0">
                <a:highlight>
                  <a:srgbClr val="ECECE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zh-TW" altLang="en-US" sz="1400" dirty="0"/>
              <a:t>：數據實體與關係</a:t>
            </a:r>
          </a:p>
          <a:p>
            <a:pPr lvl="2"/>
            <a:r>
              <a:rPr kumimoji="1" lang="en" altLang="zh-TW" sz="1400" dirty="0">
                <a:highlight>
                  <a:srgbClr val="ECECE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contracts/</a:t>
            </a:r>
            <a:r>
              <a:rPr kumimoji="1" lang="en" altLang="zh-TW" sz="1400" dirty="0"/>
              <a:t> </a:t>
            </a:r>
            <a:r>
              <a:rPr kumimoji="1" lang="zh-TW" altLang="en-US" sz="1400" dirty="0"/>
              <a:t>： </a:t>
            </a:r>
            <a:r>
              <a:rPr kumimoji="1" lang="en" altLang="zh-TW" sz="1400" dirty="0"/>
              <a:t>API </a:t>
            </a:r>
            <a:r>
              <a:rPr kumimoji="1" lang="zh-TW" altLang="en-US" sz="1400" dirty="0"/>
              <a:t>規格 </a:t>
            </a:r>
            <a:r>
              <a:rPr kumimoji="1" lang="en-US" altLang="zh-TW" sz="1400" dirty="0"/>
              <a:t>(</a:t>
            </a:r>
            <a:r>
              <a:rPr kumimoji="1" lang="en" altLang="zh-TW" sz="1400" dirty="0" err="1"/>
              <a:t>OpenAPI</a:t>
            </a:r>
            <a:r>
              <a:rPr kumimoji="1" lang="en" altLang="zh-TW" sz="1400" dirty="0"/>
              <a:t>/Graph</a:t>
            </a:r>
            <a:r>
              <a:rPr kumimoji="1" lang="zh-TW" altLang="en-US" sz="1400" dirty="0"/>
              <a:t>Ｑ</a:t>
            </a:r>
            <a:r>
              <a:rPr kumimoji="1" lang="en" altLang="zh-TW" sz="1400" dirty="0"/>
              <a:t>L)</a:t>
            </a:r>
          </a:p>
          <a:p>
            <a:pPr lvl="2">
              <a:spcAft>
                <a:spcPts val="600"/>
              </a:spcAft>
            </a:pPr>
            <a:r>
              <a:rPr kumimoji="1" lang="en" altLang="zh-TW" sz="1400" dirty="0" err="1">
                <a:highlight>
                  <a:srgbClr val="ECECE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quickstart.md</a:t>
            </a:r>
            <a:r>
              <a:rPr kumimoji="1" lang="en" altLang="zh-TW" sz="1400" dirty="0">
                <a:highlight>
                  <a:srgbClr val="ECECE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zh-TW" altLang="en-US" sz="1400" dirty="0"/>
              <a:t>：整合場景範例</a:t>
            </a:r>
            <a:endParaRPr kumimoji="1" lang="en-US" altLang="zh-TW" sz="1400" dirty="0"/>
          </a:p>
          <a:p>
            <a:pPr>
              <a:spcAft>
                <a:spcPts val="600"/>
              </a:spcAft>
            </a:pPr>
            <a:r>
              <a:rPr lang="zh-TW" altLang="en-US" b="1" i="0" dirty="0">
                <a:solidFill>
                  <a:srgbClr val="1F2328"/>
                </a:solidFill>
                <a:effectLst/>
                <a:latin typeface="-apple-system"/>
              </a:rPr>
              <a:t>輸入範例</a:t>
            </a:r>
            <a:endParaRPr lang="en-US" altLang="zh-TW" b="1" dirty="0">
              <a:solidFill>
                <a:srgbClr val="1F2328"/>
              </a:solidFill>
              <a:latin typeface="-apple-system"/>
            </a:endParaRPr>
          </a:p>
          <a:p>
            <a:pPr lvl="1"/>
            <a:endParaRPr lang="en-US" altLang="zh-TW" b="1" dirty="0">
              <a:solidFill>
                <a:srgbClr val="1F2328"/>
              </a:solidFill>
              <a:latin typeface="-apple-system"/>
            </a:endParaRPr>
          </a:p>
          <a:p>
            <a:r>
              <a:rPr lang="zh-TW" altLang="en-US" b="1" i="0" dirty="0">
                <a:solidFill>
                  <a:srgbClr val="1F2328"/>
                </a:solidFill>
                <a:effectLst/>
                <a:latin typeface="-apple-system"/>
              </a:rPr>
              <a:t>輸出成果</a:t>
            </a:r>
          </a:p>
          <a:p>
            <a:endParaRPr kumimoji="1" lang="zh-TW" altLang="en-US" sz="180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37AB298-9769-BBCB-FA8D-6A94219FD6EC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77A7A92C-3C2F-A604-C06C-5A36041F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Plan</a:t>
            </a:r>
            <a:r>
              <a:rPr kumimoji="1" lang="zh-TW" altLang="en-US" dirty="0"/>
              <a:t>：技術規劃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919BA66-3A7B-B5BA-E251-452231CBF4B9}"/>
              </a:ext>
            </a:extLst>
          </p:cNvPr>
          <p:cNvSpPr txBox="1"/>
          <p:nvPr/>
        </p:nvSpPr>
        <p:spPr>
          <a:xfrm>
            <a:off x="534258" y="4274086"/>
            <a:ext cx="510120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使用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Node.js + MongoDB + JWT </a:t>
            </a:r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實現會員系統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5DF04F2-B6A5-601F-A90C-C4429BFA5153}"/>
              </a:ext>
            </a:extLst>
          </p:cNvPr>
          <p:cNvSpPr txBox="1"/>
          <p:nvPr/>
        </p:nvSpPr>
        <p:spPr>
          <a:xfrm>
            <a:off x="534258" y="4950263"/>
            <a:ext cx="5101200" cy="1169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plan.md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# </a:t>
            </a:r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完整的實作計畫</a:t>
            </a:r>
          </a:p>
          <a:p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research.md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            # </a:t>
            </a:r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技術決策與理由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data-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model.md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          # </a:t>
            </a:r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數據模型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contracts/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openapi.yaml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 # API </a:t>
            </a:r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規格</a:t>
            </a:r>
          </a:p>
          <a:p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quickstart.md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          # </a:t>
            </a:r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整合範例</a:t>
            </a:r>
          </a:p>
        </p:txBody>
      </p:sp>
      <p:pic>
        <p:nvPicPr>
          <p:cNvPr id="8" name="圖片 7" descr="一張含有 文字, 螢幕擷取畫面, 字型 的圖片&#10;&#10;AI 產生的內容可能不正確。">
            <a:extLst>
              <a:ext uri="{FF2B5EF4-FFF2-40B4-BE49-F238E27FC236}">
                <a16:creationId xmlns:a16="http://schemas.microsoft.com/office/drawing/2014/main" id="{F0962D1E-EFC0-7E9A-868D-1BD618F54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230" y="900114"/>
            <a:ext cx="4320000" cy="527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82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57A60D77-7301-0C28-E453-000EC2237EA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kumimoji="1" lang="zh-TW" altLang="en-US" b="1" dirty="0"/>
              <a:t>任務拆解</a:t>
            </a:r>
            <a:endParaRPr kumimoji="1" lang="en-US" altLang="zh-TW" b="1" dirty="0"/>
          </a:p>
          <a:p>
            <a:pPr lvl="1">
              <a:spcAft>
                <a:spcPts val="600"/>
              </a:spcAft>
            </a:pPr>
            <a:r>
              <a:rPr kumimoji="1" lang="zh-TW" altLang="en-US" dirty="0"/>
              <a:t>將實作計畫分解為可執行的工作任務清單，包含依賴關係和並行執行機會</a:t>
            </a:r>
            <a:endParaRPr kumimoji="1" lang="en-US" altLang="zh-TW" dirty="0"/>
          </a:p>
          <a:p>
            <a:r>
              <a:rPr lang="zh-TW" altLang="en-US" b="1" dirty="0"/>
              <a:t>主要功能</a:t>
            </a:r>
          </a:p>
          <a:p>
            <a:pPr lvl="1"/>
            <a:r>
              <a:rPr lang="zh-TW" altLang="en-US" dirty="0"/>
              <a:t>依據使用者故事整理並組織任務</a:t>
            </a:r>
          </a:p>
          <a:p>
            <a:pPr lvl="1"/>
            <a:r>
              <a:rPr lang="zh-TW" altLang="en-US" dirty="0"/>
              <a:t>擬定分階段（</a:t>
            </a:r>
            <a:r>
              <a:rPr lang="en" altLang="zh-TW" dirty="0"/>
              <a:t>Phased</a:t>
            </a:r>
            <a:r>
              <a:rPr lang="zh-TW" altLang="en" dirty="0"/>
              <a:t>）</a:t>
            </a:r>
            <a:r>
              <a:rPr lang="zh-TW" altLang="en-US" dirty="0"/>
              <a:t>的任務計畫：</a:t>
            </a:r>
          </a:p>
          <a:p>
            <a:pPr lvl="2"/>
            <a:r>
              <a:rPr lang="en" altLang="zh-TW" dirty="0"/>
              <a:t>Phase 1</a:t>
            </a:r>
            <a:r>
              <a:rPr lang="zh-TW" altLang="en" dirty="0"/>
              <a:t>：</a:t>
            </a:r>
            <a:r>
              <a:rPr lang="en" altLang="zh-TW" dirty="0"/>
              <a:t>Setup</a:t>
            </a:r>
            <a:r>
              <a:rPr lang="zh-TW" altLang="en" dirty="0"/>
              <a:t>（</a:t>
            </a:r>
            <a:r>
              <a:rPr lang="zh-TW" altLang="en-US" dirty="0"/>
              <a:t>設置）</a:t>
            </a:r>
          </a:p>
          <a:p>
            <a:pPr lvl="2"/>
            <a:r>
              <a:rPr lang="en" altLang="zh-TW" dirty="0"/>
              <a:t>Phase 2</a:t>
            </a:r>
            <a:r>
              <a:rPr lang="zh-TW" altLang="en" dirty="0"/>
              <a:t>：</a:t>
            </a:r>
            <a:r>
              <a:rPr lang="en" altLang="zh-TW" dirty="0"/>
              <a:t>Foundational</a:t>
            </a:r>
            <a:r>
              <a:rPr lang="zh-TW" altLang="en" dirty="0"/>
              <a:t>（</a:t>
            </a:r>
            <a:r>
              <a:rPr lang="zh-TW" altLang="en-US" dirty="0"/>
              <a:t>基礎）</a:t>
            </a:r>
          </a:p>
          <a:p>
            <a:pPr lvl="2"/>
            <a:r>
              <a:rPr lang="en" altLang="zh-TW" dirty="0"/>
              <a:t>Phase 3+</a:t>
            </a:r>
            <a:r>
              <a:rPr lang="zh-TW" altLang="en" dirty="0"/>
              <a:t>：</a:t>
            </a:r>
            <a:r>
              <a:rPr lang="en" altLang="zh-TW" dirty="0"/>
              <a:t>User Stories</a:t>
            </a:r>
            <a:r>
              <a:rPr lang="zh-TW" altLang="en" dirty="0"/>
              <a:t>（</a:t>
            </a:r>
            <a:r>
              <a:rPr lang="zh-TW" altLang="en-US" dirty="0"/>
              <a:t>依優先級排序）</a:t>
            </a:r>
          </a:p>
          <a:p>
            <a:pPr lvl="2"/>
            <a:r>
              <a:rPr lang="en" altLang="zh-TW" dirty="0"/>
              <a:t>Final</a:t>
            </a:r>
            <a:r>
              <a:rPr lang="zh-TW" altLang="en" dirty="0"/>
              <a:t>：</a:t>
            </a:r>
            <a:r>
              <a:rPr lang="en" altLang="zh-TW" dirty="0"/>
              <a:t>Polish</a:t>
            </a:r>
            <a:r>
              <a:rPr lang="zh-TW" altLang="en" dirty="0"/>
              <a:t>（</a:t>
            </a:r>
            <a:r>
              <a:rPr lang="zh-TW" altLang="en-US" dirty="0"/>
              <a:t>研磨與跨領域細部調整）</a:t>
            </a:r>
          </a:p>
          <a:p>
            <a:pPr lvl="1"/>
            <a:r>
              <a:rPr lang="zh-TW" altLang="en-US" dirty="0"/>
              <a:t>標註可平行進行的任務（以 </a:t>
            </a:r>
            <a:r>
              <a:rPr lang="en-US" altLang="zh-TW" dirty="0"/>
              <a:t>[</a:t>
            </a:r>
            <a:r>
              <a:rPr lang="en" altLang="zh-TW" dirty="0"/>
              <a:t>P] </a:t>
            </a:r>
            <a:r>
              <a:rPr lang="zh-TW" altLang="en-US" dirty="0"/>
              <a:t>進行標記）</a:t>
            </a:r>
          </a:p>
          <a:p>
            <a:pPr lvl="1">
              <a:spcAft>
                <a:spcPts val="600"/>
              </a:spcAft>
            </a:pPr>
            <a:r>
              <a:rPr lang="zh-TW" altLang="en-US" dirty="0"/>
              <a:t>建立並整理任務之間的相依關係映射</a:t>
            </a:r>
            <a:endParaRPr lang="en-US" altLang="zh-TW" dirty="0"/>
          </a:p>
          <a:p>
            <a:pPr>
              <a:spcAft>
                <a:spcPts val="600"/>
              </a:spcAft>
            </a:pPr>
            <a:r>
              <a:rPr lang="zh-TW" altLang="en-US" b="1" i="0" dirty="0">
                <a:solidFill>
                  <a:srgbClr val="1F2328"/>
                </a:solidFill>
                <a:effectLst/>
                <a:latin typeface="-apple-system"/>
              </a:rPr>
              <a:t>輸入範例</a:t>
            </a:r>
            <a:endParaRPr lang="en-US" altLang="zh-TW" b="1" dirty="0">
              <a:solidFill>
                <a:srgbClr val="1F2328"/>
              </a:solidFill>
              <a:latin typeface="-apple-system"/>
            </a:endParaRPr>
          </a:p>
          <a:p>
            <a:pPr lvl="1"/>
            <a:endParaRPr lang="en-US" altLang="zh-TW" b="1" dirty="0">
              <a:solidFill>
                <a:srgbClr val="1F2328"/>
              </a:solidFill>
              <a:latin typeface="-apple-system"/>
            </a:endParaRPr>
          </a:p>
          <a:p>
            <a:r>
              <a:rPr lang="zh-TW" altLang="en-US" b="1" i="0" dirty="0">
                <a:solidFill>
                  <a:srgbClr val="1F2328"/>
                </a:solidFill>
                <a:effectLst/>
                <a:latin typeface="-apple-system"/>
              </a:rPr>
              <a:t>輸出成果</a:t>
            </a:r>
          </a:p>
          <a:p>
            <a:pPr lvl="1"/>
            <a:endParaRPr lang="zh-TW" altLang="en-US" dirty="0"/>
          </a:p>
          <a:p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21D778B-5986-FFFE-5C17-D5A92952FC1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2B43A6EE-8D0E-68DB-52E3-096E249F3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Tasks</a:t>
            </a:r>
            <a:r>
              <a:rPr kumimoji="1" lang="zh-TW" altLang="en-US" dirty="0"/>
              <a:t>：任務拆解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2E71DAD-FFE3-BDD0-1B22-E4490F77B6BA}"/>
              </a:ext>
            </a:extLst>
          </p:cNvPr>
          <p:cNvSpPr txBox="1"/>
          <p:nvPr/>
        </p:nvSpPr>
        <p:spPr>
          <a:xfrm>
            <a:off x="534258" y="4687444"/>
            <a:ext cx="510120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speckit.tasks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92DEA72-6035-95DF-672C-03AE1B80C2A3}"/>
              </a:ext>
            </a:extLst>
          </p:cNvPr>
          <p:cNvSpPr txBox="1"/>
          <p:nvPr/>
        </p:nvSpPr>
        <p:spPr>
          <a:xfrm>
            <a:off x="534258" y="5426172"/>
            <a:ext cx="510120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" altLang="zh-TW" dirty="0" err="1"/>
              <a:t>tasks.md</a:t>
            </a:r>
            <a:r>
              <a:rPr lang="en" altLang="zh-TW" dirty="0"/>
              <a:t>    # </a:t>
            </a:r>
            <a:r>
              <a:rPr lang="zh-TW" altLang="en-US" dirty="0"/>
              <a:t>完整的任務清單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圖片 7" descr="一張含有 文字, 螢幕擷取畫面, 字型, 設計 的圖片&#10;&#10;AI 產生的內容可能不正確。">
            <a:extLst>
              <a:ext uri="{FF2B5EF4-FFF2-40B4-BE49-F238E27FC236}">
                <a16:creationId xmlns:a16="http://schemas.microsoft.com/office/drawing/2014/main" id="{AF09A1EE-8647-CD5A-6973-5FFD17237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230" y="876336"/>
            <a:ext cx="4320000" cy="524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67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0B21BFB7-CDF0-F7A9-1379-CBD24733FFE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kumimoji="1" lang="zh-TW" altLang="en-US" b="1" dirty="0"/>
              <a:t>需求檢查清單</a:t>
            </a:r>
            <a:endParaRPr kumimoji="1" lang="en-US" altLang="zh-TW" b="1" dirty="0"/>
          </a:p>
          <a:p>
            <a:pPr lvl="1"/>
            <a:r>
              <a:rPr kumimoji="1" lang="zh-TW" altLang="en-US" dirty="0"/>
              <a:t>檢查清單是</a:t>
            </a:r>
            <a:r>
              <a:rPr kumimoji="1" lang="zh-TW" altLang="en-US" b="1" dirty="0"/>
              <a:t>需求的單元測試</a:t>
            </a:r>
            <a:r>
              <a:rPr kumimoji="1" lang="zh-TW" altLang="en-US" dirty="0"/>
              <a:t>，而非實作測試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❌ 錯誤：測試實作</a:t>
            </a:r>
            <a:endParaRPr kumimoji="1" lang="en-US" altLang="zh-TW" dirty="0"/>
          </a:p>
          <a:p>
            <a:pPr lvl="2"/>
            <a:r>
              <a:rPr kumimoji="1" lang="zh-TW" altLang="en-US" dirty="0"/>
              <a:t>「驗證按鈕可點擊」</a:t>
            </a:r>
            <a:endParaRPr kumimoji="1" lang="en-US" altLang="zh-TW" dirty="0"/>
          </a:p>
          <a:p>
            <a:pPr lvl="2"/>
            <a:r>
              <a:rPr kumimoji="1" lang="zh-TW" altLang="en-US" dirty="0"/>
              <a:t>「確認 </a:t>
            </a:r>
            <a:r>
              <a:rPr kumimoji="1" lang="en" altLang="zh-TW" dirty="0"/>
              <a:t>API </a:t>
            </a:r>
            <a:r>
              <a:rPr kumimoji="1" lang="zh-TW" altLang="en-US" dirty="0"/>
              <a:t>返回 </a:t>
            </a:r>
            <a:r>
              <a:rPr kumimoji="1" lang="en-US" altLang="zh-TW" dirty="0"/>
              <a:t>200</a:t>
            </a:r>
            <a:r>
              <a:rPr kumimoji="1" lang="zh-TW" altLang="en-US" dirty="0"/>
              <a:t>」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✅ 正確：</a:t>
            </a:r>
            <a:endParaRPr kumimoji="1" lang="en-US" altLang="zh-TW" dirty="0"/>
          </a:p>
          <a:p>
            <a:pPr lvl="2"/>
            <a:r>
              <a:rPr kumimoji="1" lang="zh-TW" altLang="en-US" dirty="0"/>
              <a:t>「所有卡片類型的視覺層次是否都已定義？」</a:t>
            </a:r>
            <a:endParaRPr kumimoji="1" lang="en-US" altLang="zh-TW" dirty="0"/>
          </a:p>
          <a:p>
            <a:pPr lvl="2">
              <a:spcAft>
                <a:spcPts val="600"/>
              </a:spcAft>
            </a:pPr>
            <a:r>
              <a:rPr kumimoji="1" lang="zh-TW" altLang="en-US" dirty="0"/>
              <a:t>「所有互動元素的懸停狀態需求是否一致？」</a:t>
            </a:r>
            <a:endParaRPr kumimoji="1" lang="en-US" altLang="zh-TW" dirty="0"/>
          </a:p>
          <a:p>
            <a:r>
              <a:rPr kumimoji="1" lang="zh-TW" altLang="en-US" b="1" dirty="0"/>
              <a:t>主要功能</a:t>
            </a:r>
            <a:endParaRPr kumimoji="1" lang="en-US" altLang="zh-TW" b="1" dirty="0"/>
          </a:p>
          <a:p>
            <a:pPr lvl="1"/>
            <a:r>
              <a:rPr kumimoji="1" lang="zh-TW" altLang="en-US" dirty="0"/>
              <a:t>生成需求檢查清單，驗證規格書的完整性、清晰性、一致性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按領域（</a:t>
            </a:r>
            <a:r>
              <a:rPr kumimoji="1" lang="en" altLang="zh-TW" dirty="0"/>
              <a:t>domain</a:t>
            </a:r>
            <a:r>
              <a:rPr kumimoji="1" lang="zh-TW" altLang="en-US" dirty="0"/>
              <a:t>）生成不同的檢查清單</a:t>
            </a:r>
            <a:br>
              <a:rPr kumimoji="1" lang="en-US" altLang="zh-TW" dirty="0"/>
            </a:br>
            <a:r>
              <a:rPr kumimoji="1" lang="zh-TW" altLang="en-US" dirty="0"/>
              <a:t>（如 </a:t>
            </a:r>
            <a:r>
              <a:rPr kumimoji="1" lang="en" altLang="zh-TW" dirty="0" err="1">
                <a:highlight>
                  <a:srgbClr val="ECECE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ux.md</a:t>
            </a:r>
            <a:r>
              <a:rPr kumimoji="1" lang="en" altLang="zh-TW" dirty="0">
                <a:highlight>
                  <a:srgbClr val="ECECE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zh-TW" altLang="en-US" dirty="0"/>
              <a:t>、</a:t>
            </a:r>
            <a:r>
              <a:rPr kumimoji="1" lang="en" altLang="zh-TW" dirty="0">
                <a:highlight>
                  <a:srgbClr val="ECECE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" altLang="zh-TW" dirty="0" err="1">
                <a:highlight>
                  <a:srgbClr val="ECECE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api.md</a:t>
            </a:r>
            <a:r>
              <a:rPr kumimoji="1" lang="en" altLang="zh-TW" dirty="0">
                <a:highlight>
                  <a:srgbClr val="ECECE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zh-TW" altLang="en-US" dirty="0"/>
              <a:t>、</a:t>
            </a:r>
            <a:r>
              <a:rPr kumimoji="1" lang="en" altLang="zh-TW" dirty="0" err="1">
                <a:highlight>
                  <a:srgbClr val="ECECE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security.md</a:t>
            </a:r>
            <a:r>
              <a:rPr kumimoji="1" lang="zh-TW" altLang="en" dirty="0"/>
              <a:t>）</a:t>
            </a:r>
            <a:endParaRPr kumimoji="1" lang="en-US" altLang="zh-TW" dirty="0"/>
          </a:p>
          <a:p>
            <a:pPr lvl="1">
              <a:spcAft>
                <a:spcPts val="600"/>
              </a:spcAft>
            </a:pPr>
            <a:r>
              <a:rPr kumimoji="1" lang="zh-TW" altLang="en-US" dirty="0"/>
              <a:t>每次執行生成新檔案（允許多個檢查清單並存）</a:t>
            </a:r>
            <a:endParaRPr kumimoji="1" lang="en-US" altLang="zh-TW" dirty="0"/>
          </a:p>
          <a:p>
            <a:pPr>
              <a:spcAft>
                <a:spcPts val="600"/>
              </a:spcAft>
            </a:pPr>
            <a:r>
              <a:rPr lang="zh-TW" altLang="en-US" b="1" i="0" dirty="0">
                <a:solidFill>
                  <a:srgbClr val="1F2328"/>
                </a:solidFill>
                <a:effectLst/>
                <a:latin typeface="-apple-system"/>
              </a:rPr>
              <a:t>輸入範例</a:t>
            </a:r>
            <a:endParaRPr lang="en-US" altLang="zh-TW" b="1" dirty="0">
              <a:solidFill>
                <a:srgbClr val="1F2328"/>
              </a:solidFill>
              <a:latin typeface="-apple-system"/>
            </a:endParaRPr>
          </a:p>
          <a:p>
            <a:pPr lvl="1">
              <a:spcAft>
                <a:spcPts val="600"/>
              </a:spcAft>
            </a:pPr>
            <a:endParaRPr lang="en-US" altLang="zh-TW" b="1" dirty="0">
              <a:solidFill>
                <a:srgbClr val="1F2328"/>
              </a:solidFill>
              <a:latin typeface="-apple-system"/>
            </a:endParaRPr>
          </a:p>
          <a:p>
            <a:r>
              <a:rPr lang="zh-TW" altLang="en-US" b="1" i="0" dirty="0">
                <a:solidFill>
                  <a:srgbClr val="1F2328"/>
                </a:solidFill>
                <a:effectLst/>
                <a:latin typeface="-apple-system"/>
              </a:rPr>
              <a:t>輸出成果</a:t>
            </a:r>
          </a:p>
          <a:p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92A9D41-2A2D-A5B3-6272-373E03196976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CB0335A5-A5CC-B4D9-80D6-E21B263E2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Checklist</a:t>
            </a:r>
            <a:r>
              <a:rPr kumimoji="1" lang="zh-TW" altLang="en-US" dirty="0"/>
              <a:t>：需求檢查清單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A4BAB98-3889-9799-D1BB-D3B7954DEB5F}"/>
              </a:ext>
            </a:extLst>
          </p:cNvPr>
          <p:cNvSpPr txBox="1"/>
          <p:nvPr/>
        </p:nvSpPr>
        <p:spPr>
          <a:xfrm>
            <a:off x="534258" y="4997411"/>
            <a:ext cx="510120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為會員系統生成安全需求檢查清單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F27C274-DB5E-829F-8107-17015420A0FB}"/>
              </a:ext>
            </a:extLst>
          </p:cNvPr>
          <p:cNvSpPr txBox="1"/>
          <p:nvPr/>
        </p:nvSpPr>
        <p:spPr>
          <a:xfrm>
            <a:off x="534258" y="5720644"/>
            <a:ext cx="510120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checklists/</a:t>
            </a:r>
            <a:r>
              <a:rPr lang="en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security.md</a:t>
            </a:r>
            <a:r>
              <a:rPr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.   # </a:t>
            </a:r>
            <a:r>
              <a:rPr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安全需求品質檢查清單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" name="圖片 8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EEA92C90-84BD-BDFD-A527-DDC90A1AF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230" y="1038010"/>
            <a:ext cx="4320000" cy="483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2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5FBDB-A3AB-32EA-332E-A7AEBFF2B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58EB4FF0-814E-1B36-1FCA-D78D6B078D5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kumimoji="1" lang="zh-TW" altLang="en-US" b="1" dirty="0"/>
              <a:t>檢查一致性</a:t>
            </a:r>
            <a:endParaRPr kumimoji="1" lang="en-US" altLang="zh-TW" b="1" dirty="0"/>
          </a:p>
          <a:p>
            <a:pPr lvl="1">
              <a:spcAft>
                <a:spcPts val="600"/>
              </a:spcAft>
            </a:pPr>
            <a:r>
              <a:rPr kumimoji="1" lang="zh-TW" altLang="en-US" dirty="0"/>
              <a:t>在任務生成完成後，對三個核心文件進行非破壞性的交叉一致性和品質分析</a:t>
            </a:r>
            <a:endParaRPr kumimoji="1" lang="en-US" altLang="zh-TW" dirty="0"/>
          </a:p>
          <a:p>
            <a:r>
              <a:rPr lang="zh-TW" altLang="en-US" b="1" dirty="0"/>
              <a:t>主要功能</a:t>
            </a:r>
          </a:p>
          <a:p>
            <a:pPr lvl="1"/>
            <a:r>
              <a:rPr lang="zh-TW" altLang="en-US" b="1" dirty="0"/>
              <a:t>唯讀審查（</a:t>
            </a:r>
            <a:r>
              <a:rPr lang="en" altLang="zh-TW" b="1" dirty="0"/>
              <a:t>Read-Only</a:t>
            </a:r>
            <a:r>
              <a:rPr lang="zh-TW" altLang="en" b="1" dirty="0"/>
              <a:t>）</a:t>
            </a:r>
            <a:r>
              <a:rPr lang="zh-TW" altLang="en" dirty="0"/>
              <a:t>：</a:t>
            </a:r>
            <a:r>
              <a:rPr lang="zh-TW" altLang="en-US" dirty="0"/>
              <a:t>不修改任何檔案</a:t>
            </a:r>
          </a:p>
          <a:p>
            <a:pPr lvl="1"/>
            <a:r>
              <a:rPr lang="zh-TW" altLang="en-US" dirty="0"/>
              <a:t>針對 </a:t>
            </a:r>
            <a:r>
              <a:rPr lang="en" altLang="zh-TW" dirty="0" err="1">
                <a:highlight>
                  <a:srgbClr val="ECECE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spec.md</a:t>
            </a:r>
            <a:r>
              <a:rPr lang="zh-TW" altLang="en" dirty="0"/>
              <a:t>、</a:t>
            </a:r>
            <a:r>
              <a:rPr lang="en" altLang="zh-TW" dirty="0" err="1">
                <a:highlight>
                  <a:srgbClr val="ECECE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plan.md</a:t>
            </a:r>
            <a:r>
              <a:rPr lang="zh-TW" altLang="en" dirty="0"/>
              <a:t>、</a:t>
            </a:r>
            <a:r>
              <a:rPr lang="en" altLang="zh-TW" dirty="0" err="1">
                <a:highlight>
                  <a:srgbClr val="ECECE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tasks.md</a:t>
            </a:r>
            <a:r>
              <a:rPr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zh-TW" altLang="en-US" dirty="0"/>
              <a:t>檢測下列問題：</a:t>
            </a:r>
          </a:p>
          <a:p>
            <a:pPr lvl="2"/>
            <a:r>
              <a:rPr lang="zh-TW" altLang="en-US" dirty="0"/>
              <a:t>重複（</a:t>
            </a:r>
            <a:r>
              <a:rPr lang="en" altLang="zh-TW" dirty="0"/>
              <a:t>Duplication</a:t>
            </a:r>
            <a:r>
              <a:rPr lang="zh-TW" altLang="en" dirty="0"/>
              <a:t>）：</a:t>
            </a:r>
            <a:r>
              <a:rPr lang="zh-TW" altLang="en-US" dirty="0"/>
              <a:t>需求或描述之間的重複、語意相近的內容</a:t>
            </a:r>
          </a:p>
          <a:p>
            <a:pPr lvl="2"/>
            <a:r>
              <a:rPr lang="zh-TW" altLang="en-US" dirty="0"/>
              <a:t>歧義（</a:t>
            </a:r>
            <a:r>
              <a:rPr lang="en" altLang="zh-TW" dirty="0"/>
              <a:t>Ambiguity</a:t>
            </a:r>
            <a:r>
              <a:rPr lang="zh-TW" altLang="en" dirty="0"/>
              <a:t>）：</a:t>
            </a:r>
            <a:r>
              <a:rPr lang="zh-TW" altLang="en-US" dirty="0"/>
              <a:t>模糊用語、未定義術語、未解決的佔位符</a:t>
            </a:r>
          </a:p>
          <a:p>
            <a:pPr lvl="2"/>
            <a:r>
              <a:rPr lang="zh-TW" altLang="en-US" dirty="0"/>
              <a:t>規格不足（</a:t>
            </a:r>
            <a:r>
              <a:rPr lang="en" altLang="zh-TW" dirty="0" err="1"/>
              <a:t>Underspecification</a:t>
            </a:r>
            <a:r>
              <a:rPr lang="zh-TW" altLang="en" dirty="0"/>
              <a:t>）：</a:t>
            </a:r>
            <a:r>
              <a:rPr lang="zh-TW" altLang="en-US" dirty="0"/>
              <a:t>缺乏可執行目標、結構性資訊或可測量的成果</a:t>
            </a:r>
          </a:p>
          <a:p>
            <a:pPr lvl="2"/>
            <a:r>
              <a:rPr lang="zh-TW" altLang="en-US" dirty="0"/>
              <a:t>原則違反（</a:t>
            </a:r>
            <a:r>
              <a:rPr lang="en" altLang="zh-TW" dirty="0"/>
              <a:t>Constitution Alignment</a:t>
            </a:r>
            <a:r>
              <a:rPr lang="zh-TW" altLang="en" dirty="0"/>
              <a:t>）：</a:t>
            </a:r>
            <a:r>
              <a:rPr lang="zh-TW" altLang="en-US" dirty="0"/>
              <a:t>與專案基本原則或約束不符</a:t>
            </a:r>
            <a:endParaRPr lang="en-US" altLang="zh-TW" dirty="0"/>
          </a:p>
          <a:p>
            <a:pPr lvl="2"/>
            <a:r>
              <a:rPr lang="zh-TW" altLang="en-US" dirty="0"/>
              <a:t>覆蓋缺口（</a:t>
            </a:r>
            <a:r>
              <a:rPr lang="en" altLang="zh-TW" dirty="0"/>
              <a:t>Coverage Gaps</a:t>
            </a:r>
            <a:r>
              <a:rPr lang="zh-TW" altLang="en" dirty="0"/>
              <a:t>）：</a:t>
            </a:r>
            <a:r>
              <a:rPr lang="zh-TW" altLang="en-US" dirty="0"/>
              <a:t>需求未對應到任務、或任務未對應到需求</a:t>
            </a:r>
            <a:endParaRPr lang="en-US" altLang="zh-TW" dirty="0"/>
          </a:p>
          <a:p>
            <a:pPr lvl="2"/>
            <a:r>
              <a:rPr lang="zh-TW" altLang="en-US" dirty="0"/>
              <a:t>不一致（</a:t>
            </a:r>
            <a:r>
              <a:rPr lang="en" altLang="zh-TW" dirty="0"/>
              <a:t>Inconsistency</a:t>
            </a:r>
            <a:r>
              <a:rPr lang="zh-TW" altLang="en" dirty="0"/>
              <a:t>）：</a:t>
            </a:r>
            <a:r>
              <a:rPr lang="zh-TW" altLang="en-US" dirty="0"/>
              <a:t>術語漂移、需求衝突、邏輯或順序矛盾</a:t>
            </a:r>
            <a:endParaRPr lang="en-US" altLang="zh-TW" dirty="0"/>
          </a:p>
          <a:p>
            <a:pPr lvl="2"/>
            <a:endParaRPr lang="en-US" altLang="zh-TW" b="1" dirty="0">
              <a:solidFill>
                <a:srgbClr val="1F2328"/>
              </a:solidFill>
              <a:latin typeface="-apple-system"/>
            </a:endParaRPr>
          </a:p>
          <a:p>
            <a:pPr marL="36000" indent="0">
              <a:buNone/>
            </a:pP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150078D-029E-942E-5706-D1DDFB4D6C4B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zh-TW" altLang="en-US" b="1" dirty="0"/>
              <a:t>檢測項目與說明</a:t>
            </a:r>
            <a:endParaRPr lang="en-US" altLang="zh-TW" b="1" dirty="0"/>
          </a:p>
          <a:p>
            <a:endParaRPr kumimoji="1" lang="en-US" altLang="zh-TW" b="1" dirty="0"/>
          </a:p>
          <a:p>
            <a:endParaRPr kumimoji="1" lang="en-US" altLang="zh-TW" b="1" dirty="0"/>
          </a:p>
          <a:p>
            <a:endParaRPr kumimoji="1" lang="en-US" altLang="zh-TW" b="1" dirty="0"/>
          </a:p>
          <a:p>
            <a:endParaRPr kumimoji="1" lang="en-US" altLang="zh-TW" b="1" dirty="0"/>
          </a:p>
          <a:p>
            <a:endParaRPr kumimoji="1" lang="en-US" altLang="zh-TW" b="1" dirty="0"/>
          </a:p>
          <a:p>
            <a:endParaRPr kumimoji="1" lang="en-US" altLang="zh-TW" b="1" dirty="0"/>
          </a:p>
          <a:p>
            <a:pPr marL="36000" indent="0">
              <a:buNone/>
            </a:pPr>
            <a:endParaRPr kumimoji="1" lang="en-US" altLang="zh-TW" b="1" dirty="0"/>
          </a:p>
          <a:p>
            <a:r>
              <a:rPr kumimoji="1" lang="zh-TW" altLang="en-US" b="1" dirty="0"/>
              <a:t>嚴重程度對應</a:t>
            </a: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529396F2-31CD-48E3-8304-4E1FC39E4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Analyze</a:t>
            </a:r>
            <a:r>
              <a:rPr kumimoji="1" lang="zh-TW" altLang="en-US" dirty="0"/>
              <a:t>：檢查一致性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0EF33DB-2FC6-A642-3310-84570DA7D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945387"/>
              </p:ext>
            </p:extLst>
          </p:nvPr>
        </p:nvGraphicFramePr>
        <p:xfrm>
          <a:off x="6230318" y="1376364"/>
          <a:ext cx="5110782" cy="1929288"/>
        </p:xfrm>
        <a:graphic>
          <a:graphicData uri="http://schemas.openxmlformats.org/drawingml/2006/table">
            <a:tbl>
              <a:tblPr>
                <a:tableStyleId>{91DB7C30-2B5D-4D34-8F22-85940E495A18}</a:tableStyleId>
              </a:tblPr>
              <a:tblGrid>
                <a:gridCol w="1348353">
                  <a:extLst>
                    <a:ext uri="{9D8B030D-6E8A-4147-A177-3AD203B41FA5}">
                      <a16:colId xmlns:a16="http://schemas.microsoft.com/office/drawing/2014/main" val="2198314869"/>
                    </a:ext>
                  </a:extLst>
                </a:gridCol>
                <a:gridCol w="3762429">
                  <a:extLst>
                    <a:ext uri="{9D8B030D-6E8A-4147-A177-3AD203B41FA5}">
                      <a16:colId xmlns:a16="http://schemas.microsoft.com/office/drawing/2014/main" val="1498296091"/>
                    </a:ext>
                  </a:extLst>
                </a:gridCol>
              </a:tblGrid>
              <a:tr h="252132">
                <a:tc>
                  <a:txBody>
                    <a:bodyPr/>
                    <a:lstStyle/>
                    <a:p>
                      <a:r>
                        <a:rPr lang="zh-TW" altLang="en-US" sz="1200" dirty="0"/>
                        <a:t>通過代碼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/>
                        <a:t>檢測內容說明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7113307"/>
                  </a:ext>
                </a:extLst>
              </a:tr>
              <a:tr h="283368">
                <a:tc>
                  <a:txBody>
                    <a:bodyPr/>
                    <a:lstStyle/>
                    <a:p>
                      <a:r>
                        <a:rPr lang="en" sz="1200"/>
                        <a:t>A. </a:t>
                      </a:r>
                      <a:r>
                        <a:rPr lang="zh-TW" altLang="en-US" sz="1200"/>
                        <a:t>重複檢測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/>
                        <a:t>近似或重複的需求敘述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9172257"/>
                  </a:ext>
                </a:extLst>
              </a:tr>
              <a:tr h="164547">
                <a:tc>
                  <a:txBody>
                    <a:bodyPr/>
                    <a:lstStyle/>
                    <a:p>
                      <a:r>
                        <a:rPr lang="en" sz="1200"/>
                        <a:t>B. </a:t>
                      </a:r>
                      <a:r>
                        <a:rPr lang="zh-TW" altLang="en-US" sz="1200"/>
                        <a:t>歧義檢測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/>
                        <a:t>模糊形容詞、未定義術語、未解決的佔位符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817199"/>
                  </a:ext>
                </a:extLst>
              </a:tr>
              <a:tr h="133031">
                <a:tc>
                  <a:txBody>
                    <a:bodyPr/>
                    <a:lstStyle/>
                    <a:p>
                      <a:r>
                        <a:rPr lang="en" sz="1200" dirty="0"/>
                        <a:t>C. </a:t>
                      </a:r>
                      <a:r>
                        <a:rPr lang="zh-TW" altLang="en-US" sz="1200" dirty="0"/>
                        <a:t>規格不足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/>
                        <a:t>缺少明確客體、目標或可測度結果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1790040"/>
                  </a:ext>
                </a:extLst>
              </a:tr>
              <a:tr h="178844">
                <a:tc>
                  <a:txBody>
                    <a:bodyPr/>
                    <a:lstStyle/>
                    <a:p>
                      <a:r>
                        <a:rPr lang="en" sz="1200"/>
                        <a:t>D. </a:t>
                      </a:r>
                      <a:r>
                        <a:rPr lang="zh-TW" altLang="en-US" sz="1200"/>
                        <a:t>憲法對齊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/>
                        <a:t>違反專案憲法中的 </a:t>
                      </a:r>
                      <a:r>
                        <a:rPr lang="en" sz="1200"/>
                        <a:t>MUST </a:t>
                      </a:r>
                      <a:r>
                        <a:rPr lang="zh-TW" altLang="en-US" sz="1200"/>
                        <a:t>級原則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2236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 sz="1200"/>
                        <a:t>E. </a:t>
                      </a:r>
                      <a:r>
                        <a:rPr lang="zh-TW" altLang="en-US" sz="1200"/>
                        <a:t>覆蓋缺口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/>
                        <a:t>需求無對應任務，或任務無對應需求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0141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 sz="1200"/>
                        <a:t>F. </a:t>
                      </a:r>
                      <a:r>
                        <a:rPr lang="zh-TW" altLang="en-US" sz="1200"/>
                        <a:t>不一致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/>
                        <a:t>術語漂移、需求衝突、流程或順序矛盾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468428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48FF28CC-F096-DA31-48F5-4C88CBD7E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733143"/>
              </p:ext>
            </p:extLst>
          </p:nvPr>
        </p:nvGraphicFramePr>
        <p:xfrm>
          <a:off x="6230318" y="3939204"/>
          <a:ext cx="5095281" cy="2103120"/>
        </p:xfrm>
        <a:graphic>
          <a:graphicData uri="http://schemas.openxmlformats.org/drawingml/2006/table">
            <a:tbl>
              <a:tblPr>
                <a:tableStyleId>{91DB7C30-2B5D-4D34-8F22-85940E495A18}</a:tableStyleId>
              </a:tblPr>
              <a:tblGrid>
                <a:gridCol w="976395">
                  <a:extLst>
                    <a:ext uri="{9D8B030D-6E8A-4147-A177-3AD203B41FA5}">
                      <a16:colId xmlns:a16="http://schemas.microsoft.com/office/drawing/2014/main" val="1157387947"/>
                    </a:ext>
                  </a:extLst>
                </a:gridCol>
                <a:gridCol w="2076773">
                  <a:extLst>
                    <a:ext uri="{9D8B030D-6E8A-4147-A177-3AD203B41FA5}">
                      <a16:colId xmlns:a16="http://schemas.microsoft.com/office/drawing/2014/main" val="4233460735"/>
                    </a:ext>
                  </a:extLst>
                </a:gridCol>
                <a:gridCol w="2042113">
                  <a:extLst>
                    <a:ext uri="{9D8B030D-6E8A-4147-A177-3AD203B41FA5}">
                      <a16:colId xmlns:a16="http://schemas.microsoft.com/office/drawing/2014/main" val="20611299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TW" altLang="en-US" sz="1200"/>
                        <a:t>級別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/>
                        <a:t>特徵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/>
                        <a:t>建議處理時機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08954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 sz="1200" b="1" dirty="0"/>
                        <a:t>CRITICAL</a:t>
                      </a:r>
                      <a:endParaRPr lang="e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/>
                        <a:t>違反憲法中 </a:t>
                      </a:r>
                      <a:r>
                        <a:rPr lang="en" sz="1200" dirty="0"/>
                        <a:t>MUST </a:t>
                      </a:r>
                      <a:r>
                        <a:rPr lang="zh-TW" altLang="en-US" sz="1200" dirty="0"/>
                        <a:t>級原則；核心功能存在覆蓋缺口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b="1" dirty="0"/>
                        <a:t>必須在實作開始前解決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4721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 sz="1200" b="1" dirty="0"/>
                        <a:t>HIGH</a:t>
                      </a:r>
                      <a:endParaRPr lang="e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/>
                        <a:t>需求重複或衝突；安全相關屬性描述模糊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b="1"/>
                        <a:t>應在實作開始前解決</a:t>
                      </a:r>
                      <a:endParaRPr lang="zh-TW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576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 sz="1200" b="1" dirty="0"/>
                        <a:t>MEDIUM</a:t>
                      </a:r>
                      <a:endParaRPr lang="e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/>
                        <a:t>術語漂移；非功能性需求缺失；邊界情境規格不足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/>
                        <a:t>可在實作過程中同步修正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5519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 sz="1200" b="1" dirty="0"/>
                        <a:t>LOW</a:t>
                      </a:r>
                      <a:endParaRPr lang="e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/>
                        <a:t>措辭優化、輕微冗餘、不影響理解的細節問題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/>
                        <a:t>可視情況延後處理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769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3933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B311D7E-E1ED-1749-424F-64DAF2605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Implement</a:t>
            </a:r>
            <a:r>
              <a:rPr kumimoji="1" lang="zh-TW" altLang="en-US" dirty="0"/>
              <a:t>：生成與驗證程式碼</a:t>
            </a:r>
          </a:p>
        </p:txBody>
      </p:sp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42042715-A884-58C8-E497-A1826D05475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kumimoji="1" lang="zh-TW" altLang="en-US" b="1" dirty="0"/>
              <a:t>生成與驗證程式碼</a:t>
            </a:r>
            <a:endParaRPr kumimoji="1" lang="en-US" altLang="zh-TW" b="1" dirty="0"/>
          </a:p>
          <a:p>
            <a:pPr lvl="1">
              <a:spcAft>
                <a:spcPts val="600"/>
              </a:spcAft>
            </a:pPr>
            <a:r>
              <a:rPr kumimoji="1" lang="zh-TW" altLang="en-US" dirty="0"/>
              <a:t>依據 </a:t>
            </a:r>
            <a:r>
              <a:rPr kumimoji="1" lang="en" altLang="zh-TW" dirty="0" err="1">
                <a:highlight>
                  <a:srgbClr val="ECECE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tasks.md</a:t>
            </a:r>
            <a:r>
              <a:rPr kumimoji="1" lang="en" altLang="zh-TW" dirty="0">
                <a:highlight>
                  <a:srgbClr val="ECECEE"/>
                </a:highlight>
              </a:rPr>
              <a:t> </a:t>
            </a:r>
            <a:r>
              <a:rPr kumimoji="1" lang="zh-TW" altLang="en-US" dirty="0"/>
              <a:t>中列出的所有實作任務進行執行，最終產出可正常運作的功能</a:t>
            </a:r>
            <a:endParaRPr kumimoji="1" lang="en-US" altLang="zh-TW" dirty="0"/>
          </a:p>
          <a:p>
            <a:r>
              <a:rPr kumimoji="1" lang="zh-TW" altLang="en-US" b="1" dirty="0"/>
              <a:t>主要功能</a:t>
            </a:r>
            <a:endParaRPr kumimoji="1" lang="en-US" altLang="zh-TW" b="1" dirty="0"/>
          </a:p>
          <a:p>
            <a:pPr lvl="1"/>
            <a:r>
              <a:rPr lang="zh-TW" altLang="en-US" b="1" dirty="0"/>
              <a:t>檢查清單驗證</a:t>
            </a:r>
            <a:r>
              <a:rPr lang="zh-TW" altLang="en-US" dirty="0"/>
              <a:t>：先確認所有檢查清單都已完成</a:t>
            </a:r>
          </a:p>
          <a:p>
            <a:pPr lvl="1"/>
            <a:r>
              <a:rPr lang="zh-TW" altLang="en-US" b="1" dirty="0"/>
              <a:t>設置驗證</a:t>
            </a:r>
            <a:r>
              <a:rPr lang="zh-TW" altLang="en-US" dirty="0"/>
              <a:t>：建立</a:t>
            </a:r>
            <a:r>
              <a:rPr lang="en-US" altLang="zh-TW" dirty="0"/>
              <a:t>/</a:t>
            </a:r>
            <a:r>
              <a:rPr lang="zh-TW" altLang="en-US" dirty="0"/>
              <a:t>驗證專案的忽略檔案</a:t>
            </a:r>
            <a:endParaRPr lang="en-US" altLang="zh-TW" dirty="0"/>
          </a:p>
          <a:p>
            <a:pPr lvl="1"/>
            <a:r>
              <a:rPr lang="zh-TW" altLang="en-US" b="1" dirty="0"/>
              <a:t>分步驟執行</a:t>
            </a:r>
            <a:r>
              <a:rPr lang="zh-TW" altLang="en-US" dirty="0"/>
              <a:t>：依階段順序執行任務（</a:t>
            </a:r>
            <a:r>
              <a:rPr lang="en" altLang="zh-TW" dirty="0"/>
              <a:t>Setup → Foundational → User Stories → Polish</a:t>
            </a:r>
            <a:r>
              <a:rPr lang="zh-TW" altLang="en" dirty="0"/>
              <a:t>）</a:t>
            </a:r>
          </a:p>
          <a:p>
            <a:pPr lvl="1"/>
            <a:r>
              <a:rPr lang="zh-TW" altLang="en-US" b="1" dirty="0"/>
              <a:t>進度追蹤</a:t>
            </a:r>
            <a:r>
              <a:rPr lang="zh-TW" altLang="en-US" dirty="0"/>
              <a:t>：完成後標記 </a:t>
            </a:r>
            <a:r>
              <a:rPr lang="en-US" altLang="zh-TW" dirty="0">
                <a:highlight>
                  <a:srgbClr val="ECECE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" altLang="zh-TW" dirty="0">
                <a:highlight>
                  <a:srgbClr val="ECECE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X]</a:t>
            </a:r>
            <a:r>
              <a:rPr lang="zh-TW" altLang="en" dirty="0"/>
              <a:t>，</a:t>
            </a:r>
            <a:r>
              <a:rPr lang="zh-TW" altLang="en-US" dirty="0"/>
              <a:t>失敗時提供詳細錯誤</a:t>
            </a:r>
          </a:p>
          <a:p>
            <a:pPr lvl="1">
              <a:spcAft>
                <a:spcPts val="600"/>
              </a:spcAft>
            </a:pPr>
            <a:r>
              <a:rPr lang="zh-TW" altLang="en-US" b="1" dirty="0"/>
              <a:t>錯誤處理</a:t>
            </a:r>
            <a:r>
              <a:rPr lang="zh-TW" altLang="en-US" dirty="0"/>
              <a:t>：非平行任務失敗時停止，平行任務繼續</a:t>
            </a:r>
            <a:endParaRPr lang="en-US" altLang="zh-TW" dirty="0"/>
          </a:p>
          <a:p>
            <a:r>
              <a:rPr lang="zh-TW" altLang="en-US" b="1" dirty="0"/>
              <a:t>執行規則</a:t>
            </a:r>
          </a:p>
          <a:p>
            <a:endParaRPr kumimoji="1" lang="zh-TW" altLang="en-US" b="1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1609F604-D422-097D-1B22-0A2194B4D6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508068"/>
              </p:ext>
            </p:extLst>
          </p:nvPr>
        </p:nvGraphicFramePr>
        <p:xfrm>
          <a:off x="540243" y="3828390"/>
          <a:ext cx="10440000" cy="1965960"/>
        </p:xfrm>
        <a:graphic>
          <a:graphicData uri="http://schemas.openxmlformats.org/drawingml/2006/table">
            <a:tbl>
              <a:tblPr>
                <a:tableStyleId>{91DB7C30-2B5D-4D34-8F22-85940E495A18}</a:tableStyleId>
              </a:tblPr>
              <a:tblGrid>
                <a:gridCol w="1800001">
                  <a:extLst>
                    <a:ext uri="{9D8B030D-6E8A-4147-A177-3AD203B41FA5}">
                      <a16:colId xmlns:a16="http://schemas.microsoft.com/office/drawing/2014/main" val="1474997531"/>
                    </a:ext>
                  </a:extLst>
                </a:gridCol>
                <a:gridCol w="8639999">
                  <a:extLst>
                    <a:ext uri="{9D8B030D-6E8A-4147-A177-3AD203B41FA5}">
                      <a16:colId xmlns:a16="http://schemas.microsoft.com/office/drawing/2014/main" val="23542442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TW" altLang="en-US" b="1">
                          <a:effectLst/>
                        </a:rPr>
                        <a:t>規則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zh-TW" altLang="en-US" b="1" dirty="0">
                          <a:effectLst/>
                        </a:rPr>
                        <a:t>說明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1623810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 b="1">
                          <a:effectLst/>
                        </a:rPr>
                        <a:t>TDD </a:t>
                      </a:r>
                      <a:r>
                        <a:rPr lang="zh-TW" altLang="en-US" b="1">
                          <a:effectLst/>
                        </a:rPr>
                        <a:t>優先</a:t>
                      </a:r>
                      <a:endParaRPr lang="zh-TW" altLang="en-US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effectLst/>
                        </a:rPr>
                        <a:t>如果任務包含測試，先執行測試任務再執行實作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581707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TW" altLang="en-US" b="1">
                          <a:effectLst/>
                        </a:rPr>
                        <a:t>依賴順序</a:t>
                      </a:r>
                      <a:endParaRPr lang="zh-TW" altLang="en-US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effectLst/>
                        </a:rPr>
                        <a:t>尊重任務依賴，不可亂序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2522281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TW" altLang="en-US" b="1" dirty="0">
                          <a:effectLst/>
                        </a:rPr>
                        <a:t>平行化</a:t>
                      </a:r>
                      <a:endParaRPr lang="zh-TW" altLang="en-US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" dirty="0">
                          <a:effectLst/>
                          <a:highlight>
                            <a:srgbClr val="ECECEE"/>
                          </a:highlight>
                        </a:rPr>
                        <a:t>[P]</a:t>
                      </a:r>
                      <a:r>
                        <a:rPr lang="en" dirty="0">
                          <a:effectLst/>
                        </a:rPr>
                        <a:t> </a:t>
                      </a:r>
                      <a:r>
                        <a:rPr lang="zh-TW" altLang="en-US" dirty="0">
                          <a:effectLst/>
                        </a:rPr>
                        <a:t>標記的任務可同時進行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445296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TW" altLang="en-US" b="1">
                          <a:effectLst/>
                        </a:rPr>
                        <a:t>錯誤停止</a:t>
                      </a:r>
                      <a:endParaRPr lang="zh-TW" altLang="en-US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effectLst/>
                        </a:rPr>
                        <a:t>非 </a:t>
                      </a:r>
                      <a:r>
                        <a:rPr lang="en-US" altLang="zh-TW" dirty="0">
                          <a:effectLst/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</a:t>
                      </a:r>
                      <a:r>
                        <a:rPr lang="en" dirty="0">
                          <a:effectLst/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P]</a:t>
                      </a:r>
                      <a:r>
                        <a:rPr lang="en" dirty="0">
                          <a:effectLst/>
                        </a:rPr>
                        <a:t> </a:t>
                      </a:r>
                      <a:r>
                        <a:rPr lang="zh-TW" altLang="en-US" dirty="0">
                          <a:effectLst/>
                        </a:rPr>
                        <a:t>任務失敗時停止流程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7731787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TW" altLang="en-US" b="1" dirty="0">
                          <a:effectLst/>
                        </a:rPr>
                        <a:t>平行容錯</a:t>
                      </a:r>
                      <a:endParaRPr lang="zh-TW" altLang="en-US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" dirty="0">
                          <a:effectLst/>
                          <a:highlight>
                            <a:srgbClr val="ECECEE"/>
                          </a:highlight>
                        </a:rPr>
                        <a:t>[P]</a:t>
                      </a:r>
                      <a:r>
                        <a:rPr lang="en" dirty="0">
                          <a:effectLst/>
                        </a:rPr>
                        <a:t> </a:t>
                      </a:r>
                      <a:r>
                        <a:rPr lang="zh-TW" altLang="en-US" dirty="0">
                          <a:effectLst/>
                        </a:rPr>
                        <a:t>任務中如果某些失敗，繼續其他任務，最後報告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4253214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44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A519B9-5796-2E72-0CCA-E499798B8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什麼是 </a:t>
            </a:r>
            <a:r>
              <a:rPr kumimoji="1" lang="en-US" altLang="zh-TW" dirty="0"/>
              <a:t>GitHub Spec Kit</a:t>
            </a:r>
            <a:r>
              <a:rPr kumimoji="1" lang="zh-TW" altLang="en-US" dirty="0"/>
              <a:t>？</a:t>
            </a:r>
          </a:p>
        </p:txBody>
      </p:sp>
      <p:sp>
        <p:nvSpPr>
          <p:cNvPr id="3" name="圓角矩形 2">
            <a:extLst>
              <a:ext uri="{FF2B5EF4-FFF2-40B4-BE49-F238E27FC236}">
                <a16:creationId xmlns:a16="http://schemas.microsoft.com/office/drawing/2014/main" id="{79E1F662-6E57-D775-BEE5-8C43B67FB0D8}"/>
              </a:ext>
            </a:extLst>
          </p:cNvPr>
          <p:cNvSpPr/>
          <p:nvPr/>
        </p:nvSpPr>
        <p:spPr>
          <a:xfrm>
            <a:off x="955962" y="1800087"/>
            <a:ext cx="4320000" cy="2880000"/>
          </a:xfrm>
          <a:prstGeom prst="roundRect">
            <a:avLst>
              <a:gd name="adj" fmla="val 7142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0" tIns="180000" rIns="180000" bIns="180000" rtlCol="0" anchor="t"/>
          <a:lstStyle/>
          <a:p>
            <a:pPr>
              <a:spcAft>
                <a:spcPts val="1800"/>
              </a:spcAft>
            </a:pPr>
            <a:r>
              <a:rPr kumimoji="1" lang="en-US" altLang="zh-TW" sz="2000" b="1" dirty="0">
                <a:solidFill>
                  <a:schemeClr val="bg2"/>
                </a:solidFill>
                <a:latin typeface="Arial" panose="020B0604020202020204" pitchFamily="34" charset="0"/>
              </a:rPr>
              <a:t>        </a:t>
            </a:r>
            <a:r>
              <a:rPr kumimoji="1" lang="zh-TW" altLang="en-US" sz="2200" b="1" dirty="0">
                <a:solidFill>
                  <a:schemeClr val="bg2"/>
                </a:solidFill>
                <a:latin typeface="Arial" panose="020B0604020202020204" pitchFamily="34" charset="0"/>
              </a:rPr>
              <a:t>規格驅動開發（</a:t>
            </a:r>
            <a:r>
              <a:rPr kumimoji="1" lang="en-US" altLang="zh-TW" sz="2200" b="1" dirty="0">
                <a:solidFill>
                  <a:schemeClr val="bg2"/>
                </a:solidFill>
                <a:latin typeface="Arial" panose="020B0604020202020204" pitchFamily="34" charset="0"/>
              </a:rPr>
              <a:t>SDD</a:t>
            </a:r>
            <a:r>
              <a:rPr kumimoji="1" lang="zh-TW" altLang="en-US" sz="2200" b="1" dirty="0">
                <a:solidFill>
                  <a:schemeClr val="bg2"/>
                </a:solidFill>
                <a:latin typeface="Arial" panose="020B0604020202020204" pitchFamily="34" charset="0"/>
              </a:rPr>
              <a:t>）</a:t>
            </a:r>
            <a:endParaRPr kumimoji="1" lang="en-US" altLang="zh-TW" sz="2000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kumimoji="1" lang="en-US" altLang="zh-TW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 Kit </a:t>
            </a:r>
            <a:r>
              <a:rPr kumimoji="1" lang="zh-TW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是一套開源工具包，旨在實踐「規格驅動開發」</a:t>
            </a:r>
            <a:r>
              <a:rPr kumimoji="1" lang="en-US" altLang="zh-TW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(Spec-Driven Development)</a:t>
            </a:r>
            <a:r>
              <a:rPr kumimoji="1" lang="zh-TW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。它不是讓 </a:t>
            </a:r>
            <a:r>
              <a:rPr kumimoji="1" lang="en-US" altLang="zh-TW" sz="1600" dirty="0">
                <a:solidFill>
                  <a:schemeClr val="tx1"/>
                </a:solidFill>
                <a:latin typeface="Arial" panose="020B0604020202020204" pitchFamily="34" charset="0"/>
              </a:rPr>
              <a:t>AI </a:t>
            </a:r>
            <a:r>
              <a:rPr kumimoji="1" lang="zh-TW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直接寫 </a:t>
            </a:r>
            <a:r>
              <a:rPr kumimoji="1" lang="en-US" altLang="zh-TW" sz="1600" dirty="0">
                <a:solidFill>
                  <a:schemeClr val="tx1"/>
                </a:solidFill>
                <a:latin typeface="Arial" panose="020B0604020202020204" pitchFamily="34" charset="0"/>
              </a:rPr>
              <a:t>Code</a:t>
            </a:r>
            <a:r>
              <a:rPr kumimoji="1" lang="zh-TW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，而是先讓 </a:t>
            </a:r>
            <a:r>
              <a:rPr kumimoji="1" lang="en-US" altLang="zh-TW" sz="1600" dirty="0">
                <a:solidFill>
                  <a:schemeClr val="tx1"/>
                </a:solidFill>
                <a:latin typeface="Arial" panose="020B0604020202020204" pitchFamily="34" charset="0"/>
              </a:rPr>
              <a:t>AI </a:t>
            </a:r>
            <a:r>
              <a:rPr kumimoji="1" lang="zh-TW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協助你定義規格，再由規格生成程式碼。</a:t>
            </a:r>
            <a:endParaRPr kumimoji="1" lang="en-US" altLang="zh-TW" sz="1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D575514-6766-42B1-5471-31B8FDC1A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083" y="2040207"/>
            <a:ext cx="317500" cy="3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D0C92A86-B23C-7CDB-0C9D-C937109AFBDB}"/>
              </a:ext>
            </a:extLst>
          </p:cNvPr>
          <p:cNvSpPr/>
          <p:nvPr/>
        </p:nvSpPr>
        <p:spPr>
          <a:xfrm>
            <a:off x="6244526" y="1812938"/>
            <a:ext cx="4320000" cy="2880000"/>
          </a:xfrm>
          <a:prstGeom prst="roundRect">
            <a:avLst>
              <a:gd name="adj" fmla="val 7142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0" tIns="180000" rIns="180000" bIns="180000" rtlCol="0" anchor="t"/>
          <a:lstStyle/>
          <a:p>
            <a:pPr>
              <a:spcAft>
                <a:spcPts val="1800"/>
              </a:spcAft>
            </a:pPr>
            <a:r>
              <a:rPr kumimoji="1" lang="en-US" altLang="zh-TW" sz="2200" b="1" dirty="0">
                <a:solidFill>
                  <a:schemeClr val="bg2"/>
                </a:solidFill>
                <a:latin typeface="Arial" panose="020B0604020202020204" pitchFamily="34" charset="0"/>
              </a:rPr>
              <a:t>        </a:t>
            </a:r>
            <a:r>
              <a:rPr kumimoji="1" lang="zh-TW" altLang="en-US" sz="2200" b="1" dirty="0">
                <a:solidFill>
                  <a:schemeClr val="bg2"/>
                </a:solidFill>
                <a:latin typeface="Arial" panose="020B0604020202020204" pitchFamily="34" charset="0"/>
              </a:rPr>
              <a:t>意圖即真相</a:t>
            </a:r>
            <a:endParaRPr kumimoji="1" lang="en-US" altLang="zh-TW" sz="2000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kumimoji="1" lang="zh-TW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將「規格文件」視為專案的單一真相來源 </a:t>
            </a:r>
            <a:r>
              <a:rPr kumimoji="1" lang="en-US" altLang="zh-TW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1" lang="en" altLang="zh-TW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of Truth)</a:t>
            </a:r>
            <a:r>
              <a:rPr kumimoji="1" lang="zh-TW" altLang="en" sz="1600" dirty="0">
                <a:solidFill>
                  <a:schemeClr val="tx1"/>
                </a:solidFill>
                <a:latin typeface="Arial" panose="020B0604020202020204" pitchFamily="34" charset="0"/>
              </a:rPr>
              <a:t>。</a:t>
            </a:r>
            <a:r>
              <a:rPr kumimoji="1" lang="zh-TW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程式碼只是規格的具體實現。當需求變更時，我們更新規格，而非直接修改程式碼。</a:t>
            </a:r>
            <a:endParaRPr kumimoji="1" lang="en-US" altLang="zh-TW" sz="1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B9D9878-BB62-8FEF-0F69-18EE1B86A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481" y="2040207"/>
            <a:ext cx="317500" cy="3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32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401A5-5C97-55E7-98FF-EE2172B19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036847D-99A5-9ED2-CAD4-BEB8D2FF6EB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TW" altLang="en-US" b="1" dirty="0"/>
              <a:t>安裝 </a:t>
            </a:r>
            <a:r>
              <a:rPr lang="en-US" altLang="zh-TW" b="1" dirty="0"/>
              <a:t>Specify CLI</a:t>
            </a:r>
          </a:p>
          <a:p>
            <a:pPr lvl="1"/>
            <a:endParaRPr lang="en-US" altLang="zh-TW" b="1" dirty="0"/>
          </a:p>
          <a:p>
            <a:pPr marL="288000" lvl="1" indent="0">
              <a:buNone/>
            </a:pPr>
            <a:endParaRPr lang="en-US" altLang="zh-TW" b="1" dirty="0"/>
          </a:p>
          <a:p>
            <a:pPr marL="288000" lvl="1" indent="0">
              <a:buNone/>
            </a:pPr>
            <a:endParaRPr lang="en-US" altLang="zh-TW" b="1" dirty="0"/>
          </a:p>
          <a:p>
            <a:r>
              <a:rPr lang="zh-TW" altLang="en-US" b="1" dirty="0"/>
              <a:t>初始化專案</a:t>
            </a:r>
            <a:endParaRPr lang="en-US" altLang="zh-TW" b="1" dirty="0"/>
          </a:p>
          <a:p>
            <a:pPr lvl="1"/>
            <a:endParaRPr lang="en-US" altLang="zh-TW" b="1" dirty="0"/>
          </a:p>
          <a:p>
            <a:pPr marL="288000" lvl="1" indent="0">
              <a:spcAft>
                <a:spcPts val="1200"/>
              </a:spcAft>
              <a:buNone/>
            </a:pPr>
            <a:endParaRPr lang="en-US" altLang="zh-TW" b="1" dirty="0"/>
          </a:p>
          <a:p>
            <a:pPr lvl="1"/>
            <a:r>
              <a:rPr lang="zh-TW" altLang="en-US" dirty="0"/>
              <a:t>支援市面上主流的 </a:t>
            </a:r>
            <a:r>
              <a:rPr lang="en-US" altLang="zh-TW" dirty="0"/>
              <a:t>Coding Agent</a:t>
            </a:r>
          </a:p>
          <a:p>
            <a:endParaRPr lang="en-US" altLang="zh-TW" b="1" dirty="0"/>
          </a:p>
          <a:p>
            <a:endParaRPr lang="en-US" altLang="zh-TW" b="1" dirty="0"/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D7230527-C416-FA88-59D7-8D65899B8CD4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zh-TW" altLang="en-US" b="1" dirty="0"/>
              <a:t>核心指令</a:t>
            </a:r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pPr marL="36000" indent="0">
              <a:buNone/>
            </a:pPr>
            <a:endParaRPr lang="en-US" altLang="zh-TW" b="1" dirty="0"/>
          </a:p>
          <a:p>
            <a:r>
              <a:rPr lang="zh-TW" altLang="en-US" b="1" dirty="0"/>
              <a:t>選用指令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03FE047-1D84-3735-D8BB-2077A0D30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Spec Kit </a:t>
            </a:r>
            <a:r>
              <a:rPr lang="zh-TW" altLang="en-US" dirty="0"/>
              <a:t>快速上手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5E4F82C-F124-C223-E4A3-0B97C887AE66}"/>
              </a:ext>
            </a:extLst>
          </p:cNvPr>
          <p:cNvSpPr txBox="1"/>
          <p:nvPr/>
        </p:nvSpPr>
        <p:spPr>
          <a:xfrm>
            <a:off x="550300" y="1446047"/>
            <a:ext cx="510120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kumimoji="1" lang="en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uv tool install specify-cli \</a:t>
            </a:r>
          </a:p>
          <a:p>
            <a:r>
              <a:rPr kumimoji="1" lang="en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  --from </a:t>
            </a:r>
            <a:r>
              <a:rPr kumimoji="1" lang="en" altLang="zh-TW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git+https</a:t>
            </a:r>
            <a:r>
              <a:rPr kumimoji="1" lang="en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://</a:t>
            </a:r>
            <a:r>
              <a:rPr kumimoji="1" lang="en" altLang="zh-TW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github.com</a:t>
            </a:r>
            <a:r>
              <a:rPr kumimoji="1" lang="en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1" lang="en" altLang="zh-TW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github</a:t>
            </a:r>
            <a:r>
              <a:rPr kumimoji="1" lang="en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/spec-</a:t>
            </a:r>
            <a:r>
              <a:rPr kumimoji="1" lang="en" altLang="zh-TW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kit.git</a:t>
            </a:r>
            <a:endParaRPr kumimoji="1" lang="zh-TW" alt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E9770B6-8737-B864-6028-12630881F653}"/>
              </a:ext>
            </a:extLst>
          </p:cNvPr>
          <p:cNvSpPr txBox="1"/>
          <p:nvPr/>
        </p:nvSpPr>
        <p:spPr>
          <a:xfrm>
            <a:off x="550300" y="2570190"/>
            <a:ext cx="510120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kumimoji="1" lang="en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specify </a:t>
            </a:r>
            <a:r>
              <a:rPr kumimoji="1" lang="en" altLang="zh-TW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kumimoji="1" lang="en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 &lt;PROJECT_NAME&gt;</a:t>
            </a:r>
          </a:p>
          <a:p>
            <a:r>
              <a:rPr kumimoji="1" lang="en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specify check</a:t>
            </a:r>
            <a:endParaRPr kumimoji="1" lang="zh-TW" alt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053BBC54-F2EF-9B0D-57EE-F79321C63D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223787"/>
              </p:ext>
            </p:extLst>
          </p:nvPr>
        </p:nvGraphicFramePr>
        <p:xfrm>
          <a:off x="6220326" y="1425152"/>
          <a:ext cx="5101200" cy="2136194"/>
        </p:xfrm>
        <a:graphic>
          <a:graphicData uri="http://schemas.openxmlformats.org/drawingml/2006/table">
            <a:tbl>
              <a:tblPr firstRow="1" bandRow="1">
                <a:tableStyleId>{91DB7C30-2B5D-4D34-8F22-85940E495A18}</a:tableStyleId>
              </a:tblPr>
              <a:tblGrid>
                <a:gridCol w="2097227">
                  <a:extLst>
                    <a:ext uri="{9D8B030D-6E8A-4147-A177-3AD203B41FA5}">
                      <a16:colId xmlns:a16="http://schemas.microsoft.com/office/drawing/2014/main" val="4074084451"/>
                    </a:ext>
                  </a:extLst>
                </a:gridCol>
                <a:gridCol w="3003973">
                  <a:extLst>
                    <a:ext uri="{9D8B030D-6E8A-4147-A177-3AD203B41FA5}">
                      <a16:colId xmlns:a16="http://schemas.microsoft.com/office/drawing/2014/main" val="1721647807"/>
                    </a:ext>
                  </a:extLst>
                </a:gridCol>
              </a:tblGrid>
              <a:tr h="341646">
                <a:tc>
                  <a:txBody>
                    <a:bodyPr/>
                    <a:lstStyle/>
                    <a:p>
                      <a:r>
                        <a:rPr lang="zh-TW" altLang="en-US" sz="1200" b="1" dirty="0">
                          <a:effectLst/>
                        </a:rPr>
                        <a:t>指令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b="1">
                          <a:effectLst/>
                        </a:rPr>
                        <a:t>說明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375116708"/>
                  </a:ext>
                </a:extLst>
              </a:tr>
              <a:tr h="341646">
                <a:tc>
                  <a:txBody>
                    <a:bodyPr/>
                    <a:lstStyle/>
                    <a:p>
                      <a:r>
                        <a:rPr lang="en" sz="1200" dirty="0">
                          <a:effectLst/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</a:t>
                      </a:r>
                      <a:r>
                        <a:rPr lang="en" sz="1200" dirty="0" err="1">
                          <a:effectLst/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speckit.constitution</a:t>
                      </a:r>
                      <a:endParaRPr lang="en" sz="1200" dirty="0">
                        <a:effectLst/>
                        <a:highlight>
                          <a:srgbClr val="ECECEE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effectLst/>
                        </a:rPr>
                        <a:t>建立或更新專案的原則與開發規範</a:t>
                      </a:r>
                      <a:endParaRPr lang="en" sz="1200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572722541"/>
                  </a:ext>
                </a:extLst>
              </a:tr>
              <a:tr h="384805">
                <a:tc>
                  <a:txBody>
                    <a:bodyPr/>
                    <a:lstStyle/>
                    <a:p>
                      <a:r>
                        <a:rPr lang="en" sz="1200" dirty="0">
                          <a:effectLst/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</a:t>
                      </a:r>
                      <a:r>
                        <a:rPr lang="en" sz="1200" dirty="0" err="1">
                          <a:effectLst/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speckit.specify</a:t>
                      </a:r>
                      <a:endParaRPr lang="en" sz="1200" dirty="0">
                        <a:effectLst/>
                        <a:highlight>
                          <a:srgbClr val="ECECEE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/>
                        <a:t>撰寫需求與使用者故事</a:t>
                      </a:r>
                      <a:endParaRPr lang="zh-TW" altLang="en-US" sz="1200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16835926"/>
                  </a:ext>
                </a:extLst>
              </a:tr>
              <a:tr h="384805">
                <a:tc>
                  <a:txBody>
                    <a:bodyPr/>
                    <a:lstStyle/>
                    <a:p>
                      <a:r>
                        <a:rPr lang="en" sz="1200" dirty="0">
                          <a:effectLst/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</a:t>
                      </a:r>
                      <a:r>
                        <a:rPr lang="en" sz="1200" dirty="0" err="1">
                          <a:effectLst/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speckit.plan</a:t>
                      </a:r>
                      <a:endParaRPr lang="en" sz="1200" dirty="0">
                        <a:effectLst/>
                        <a:highlight>
                          <a:srgbClr val="ECECEE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/>
                        <a:t>依選定技術堆疊制定技術實作計畫</a:t>
                      </a:r>
                      <a:endParaRPr lang="zh-TW" altLang="en-US" sz="1200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364685522"/>
                  </a:ext>
                </a:extLst>
              </a:tr>
              <a:tr h="341646">
                <a:tc>
                  <a:txBody>
                    <a:bodyPr/>
                    <a:lstStyle/>
                    <a:p>
                      <a:r>
                        <a:rPr lang="en" sz="1200" dirty="0">
                          <a:effectLst/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</a:t>
                      </a:r>
                      <a:r>
                        <a:rPr lang="en" sz="1200" dirty="0" err="1">
                          <a:effectLst/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speckit.tasks</a:t>
                      </a:r>
                      <a:endParaRPr lang="en" sz="1200" dirty="0">
                        <a:effectLst/>
                        <a:highlight>
                          <a:srgbClr val="ECECEE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/>
                        <a:t>產生可執行的任務清單</a:t>
                      </a:r>
                      <a:endParaRPr lang="zh-TW" altLang="en-US" sz="1200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797586052"/>
                  </a:ext>
                </a:extLst>
              </a:tr>
              <a:tr h="341646">
                <a:tc>
                  <a:txBody>
                    <a:bodyPr/>
                    <a:lstStyle/>
                    <a:p>
                      <a:r>
                        <a:rPr lang="en" sz="1200" dirty="0">
                          <a:effectLst/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</a:t>
                      </a:r>
                      <a:r>
                        <a:rPr lang="en" sz="1200" dirty="0" err="1">
                          <a:effectLst/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speckit.implement</a:t>
                      </a:r>
                      <a:endParaRPr lang="en" sz="1200" dirty="0">
                        <a:effectLst/>
                        <a:highlight>
                          <a:srgbClr val="ECECEE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/>
                        <a:t>依計畫執行所有任務、完成功能</a:t>
                      </a:r>
                      <a:endParaRPr lang="zh-TW" altLang="en-US" sz="1200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821818627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54C99C75-0259-C619-B08B-F6DCBF9981D3}"/>
              </a:ext>
            </a:extLst>
          </p:cNvPr>
          <p:cNvGraphicFramePr>
            <a:graphicFrameLocks noGrp="1"/>
          </p:cNvGraphicFramePr>
          <p:nvPr/>
        </p:nvGraphicFramePr>
        <p:xfrm>
          <a:off x="6220325" y="4297666"/>
          <a:ext cx="5104723" cy="1452902"/>
        </p:xfrm>
        <a:graphic>
          <a:graphicData uri="http://schemas.openxmlformats.org/drawingml/2006/table">
            <a:tbl>
              <a:tblPr firstRow="1" bandRow="1">
                <a:tableStyleId>{91DB7C30-2B5D-4D34-8F22-85940E495A18}</a:tableStyleId>
              </a:tblPr>
              <a:tblGrid>
                <a:gridCol w="2098675">
                  <a:extLst>
                    <a:ext uri="{9D8B030D-6E8A-4147-A177-3AD203B41FA5}">
                      <a16:colId xmlns:a16="http://schemas.microsoft.com/office/drawing/2014/main" val="4074084451"/>
                    </a:ext>
                  </a:extLst>
                </a:gridCol>
                <a:gridCol w="3006048">
                  <a:extLst>
                    <a:ext uri="{9D8B030D-6E8A-4147-A177-3AD203B41FA5}">
                      <a16:colId xmlns:a16="http://schemas.microsoft.com/office/drawing/2014/main" val="1721647807"/>
                    </a:ext>
                  </a:extLst>
                </a:gridCol>
              </a:tblGrid>
              <a:tr h="341646">
                <a:tc>
                  <a:txBody>
                    <a:bodyPr/>
                    <a:lstStyle/>
                    <a:p>
                      <a:r>
                        <a:rPr lang="zh-TW" altLang="en-US" sz="1200" b="1" dirty="0">
                          <a:effectLst/>
                        </a:rPr>
                        <a:t>指令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b="1">
                          <a:effectLst/>
                        </a:rPr>
                        <a:t>說明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375116708"/>
                  </a:ext>
                </a:extLst>
              </a:tr>
              <a:tr h="341646">
                <a:tc>
                  <a:txBody>
                    <a:bodyPr/>
                    <a:lstStyle/>
                    <a:p>
                      <a:r>
                        <a:rPr lang="en" sz="1200" dirty="0">
                          <a:effectLst/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</a:t>
                      </a:r>
                      <a:r>
                        <a:rPr lang="en" sz="1200" dirty="0" err="1">
                          <a:effectLst/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speckit.clarify</a:t>
                      </a:r>
                      <a:endParaRPr lang="en" sz="1200" dirty="0">
                        <a:effectLst/>
                        <a:highlight>
                          <a:srgbClr val="ECECEE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effectLst/>
                        </a:rPr>
                        <a:t>釐清規格中的模糊處</a:t>
                      </a:r>
                      <a:endParaRPr lang="en" sz="1200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572722541"/>
                  </a:ext>
                </a:extLst>
              </a:tr>
              <a:tr h="384805">
                <a:tc>
                  <a:txBody>
                    <a:bodyPr/>
                    <a:lstStyle/>
                    <a:p>
                      <a:r>
                        <a:rPr lang="en" sz="1200" dirty="0">
                          <a:effectLst/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</a:t>
                      </a:r>
                      <a:r>
                        <a:rPr lang="en" sz="1200" dirty="0" err="1">
                          <a:effectLst/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speckit.analyze</a:t>
                      </a:r>
                      <a:endParaRPr lang="en" sz="1200" dirty="0">
                        <a:effectLst/>
                        <a:highlight>
                          <a:srgbClr val="ECECEE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/>
                        <a:t>檢查跨文件的完整性與一致性</a:t>
                      </a:r>
                      <a:endParaRPr lang="zh-TW" altLang="en-US" sz="1200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16835926"/>
                  </a:ext>
                </a:extLst>
              </a:tr>
              <a:tr h="384805">
                <a:tc>
                  <a:txBody>
                    <a:bodyPr/>
                    <a:lstStyle/>
                    <a:p>
                      <a:r>
                        <a:rPr lang="en" sz="1200" dirty="0">
                          <a:effectLst/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</a:t>
                      </a:r>
                      <a:r>
                        <a:rPr lang="en" sz="1200" dirty="0" err="1">
                          <a:effectLst/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speckit.checklist</a:t>
                      </a:r>
                      <a:endParaRPr lang="en" sz="1200" dirty="0">
                        <a:effectLst/>
                        <a:highlight>
                          <a:srgbClr val="ECECEE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/>
                        <a:t>生成需求品質檢查清單</a:t>
                      </a:r>
                      <a:endParaRPr lang="zh-TW" altLang="en-US" sz="1200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364685522"/>
                  </a:ext>
                </a:extLst>
              </a:tr>
            </a:tbl>
          </a:graphicData>
        </a:graphic>
      </p:graphicFrame>
      <p:pic>
        <p:nvPicPr>
          <p:cNvPr id="6" name="圖片 5" descr="一張含有 文字, 螢幕擷取畫面, 軟體, 多媒體 的圖片&#10;&#10;AI 產生的內容可能不正確。">
            <a:extLst>
              <a:ext uri="{FF2B5EF4-FFF2-40B4-BE49-F238E27FC236}">
                <a16:creationId xmlns:a16="http://schemas.microsoft.com/office/drawing/2014/main" id="{F8A69B81-F51F-B4D2-DA60-0748D287C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00" y="3516946"/>
            <a:ext cx="5760000" cy="261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414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624C0FBA-B86C-9FE4-E489-BC21AB21B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Spec Kit </a:t>
            </a:r>
            <a:r>
              <a:rPr lang="zh-TW" altLang="en-US" dirty="0"/>
              <a:t>四大核心產出物</a:t>
            </a: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5D29C0D8-3613-DB44-D2C5-587F03AE6193}"/>
              </a:ext>
            </a:extLst>
          </p:cNvPr>
          <p:cNvSpPr/>
          <p:nvPr/>
        </p:nvSpPr>
        <p:spPr>
          <a:xfrm>
            <a:off x="473056" y="1619024"/>
            <a:ext cx="2376000" cy="356400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kumimoji="1" lang="en" altLang="zh-TW" sz="20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Aft>
                <a:spcPts val="600"/>
              </a:spcAft>
            </a:pPr>
            <a:endParaRPr kumimoji="1" lang="en" altLang="zh-TW" sz="20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Aft>
                <a:spcPts val="600"/>
              </a:spcAft>
            </a:pPr>
            <a:r>
              <a:rPr kumimoji="1" lang="en" altLang="zh-TW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Constitution</a:t>
            </a:r>
          </a:p>
          <a:p>
            <a:pPr algn="ctr">
              <a:spcAft>
                <a:spcPts val="600"/>
              </a:spcAft>
            </a:pPr>
            <a:r>
              <a:rPr kumimoji="1" lang="zh-TW" altLang="en-US" sz="1800" b="1" dirty="0">
                <a:solidFill>
                  <a:schemeClr val="bg2"/>
                </a:solidFill>
              </a:rPr>
              <a:t>憲章</a:t>
            </a:r>
            <a:endParaRPr kumimoji="1" lang="en-US" altLang="zh-TW" sz="1800" b="1" dirty="0">
              <a:solidFill>
                <a:schemeClr val="bg2"/>
              </a:solidFill>
            </a:endParaRPr>
          </a:p>
          <a:p>
            <a:pPr algn="ctr"/>
            <a:endParaRPr kumimoji="1" lang="en-US" altLang="zh-TW" dirty="0"/>
          </a:p>
          <a:p>
            <a:pPr algn="ctr"/>
            <a:r>
              <a:rPr kumimoji="1" lang="zh-TW" altLang="en-US" dirty="0"/>
              <a:t>專案不可動搖的原則與編碼規範。例如：「所有 實作的功能都需要單元測試覆蓋」</a:t>
            </a:r>
          </a:p>
        </p:txBody>
      </p:sp>
      <p:sp>
        <p:nvSpPr>
          <p:cNvPr id="32" name="圓角矩形 31">
            <a:extLst>
              <a:ext uri="{FF2B5EF4-FFF2-40B4-BE49-F238E27FC236}">
                <a16:creationId xmlns:a16="http://schemas.microsoft.com/office/drawing/2014/main" id="{EC98AF1C-FC59-6652-3D4B-CB053DE4312E}"/>
              </a:ext>
            </a:extLst>
          </p:cNvPr>
          <p:cNvSpPr/>
          <p:nvPr/>
        </p:nvSpPr>
        <p:spPr>
          <a:xfrm>
            <a:off x="3205848" y="1639230"/>
            <a:ext cx="2376000" cy="356400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kumimoji="1" lang="en" altLang="zh-TW" sz="20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Aft>
                <a:spcPts val="600"/>
              </a:spcAft>
            </a:pPr>
            <a:endParaRPr kumimoji="1" lang="en" altLang="zh-TW" sz="20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Aft>
                <a:spcPts val="600"/>
              </a:spcAft>
            </a:pPr>
            <a:r>
              <a:rPr kumimoji="1" lang="en" altLang="zh-TW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</a:t>
            </a:r>
            <a:endParaRPr kumimoji="1" lang="en" altLang="zh-TW" sz="14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Aft>
                <a:spcPts val="600"/>
              </a:spcAft>
            </a:pPr>
            <a:r>
              <a:rPr kumimoji="1" lang="zh-TW" altLang="en-US" sz="1800" b="1" dirty="0">
                <a:solidFill>
                  <a:schemeClr val="bg2"/>
                </a:solidFill>
              </a:rPr>
              <a:t>規格</a:t>
            </a:r>
            <a:endParaRPr kumimoji="1" lang="en-US" altLang="zh-TW" sz="1800" b="1" dirty="0">
              <a:solidFill>
                <a:schemeClr val="bg2"/>
              </a:solidFill>
            </a:endParaRPr>
          </a:p>
          <a:p>
            <a:pPr algn="ctr"/>
            <a:endParaRPr kumimoji="1" lang="en-US" altLang="zh-TW" dirty="0"/>
          </a:p>
          <a:p>
            <a:pPr algn="ctr"/>
            <a:r>
              <a:rPr kumimoji="1" lang="zh-TW" altLang="en-US" dirty="0"/>
              <a:t>描述「要做什麼」</a:t>
            </a:r>
            <a:r>
              <a:rPr kumimoji="1" lang="en-US" altLang="zh-TW" dirty="0"/>
              <a:t>(</a:t>
            </a:r>
            <a:r>
              <a:rPr kumimoji="1" lang="en" altLang="zh-TW" dirty="0"/>
              <a:t>What)</a:t>
            </a:r>
            <a:r>
              <a:rPr kumimoji="1" lang="zh-TW" altLang="en" dirty="0"/>
              <a:t>。</a:t>
            </a:r>
            <a:r>
              <a:rPr kumimoji="1" lang="zh-TW" altLang="en-US" dirty="0"/>
              <a:t>包含使用者故事、接受標準 </a:t>
            </a:r>
            <a:r>
              <a:rPr kumimoji="1" lang="en-US" altLang="zh-TW" dirty="0"/>
              <a:t>(</a:t>
            </a:r>
            <a:r>
              <a:rPr kumimoji="1" lang="en" altLang="zh-TW" dirty="0"/>
              <a:t>Acceptance Criteria)</a:t>
            </a:r>
            <a:r>
              <a:rPr kumimoji="1" lang="zh-TW" altLang="en" dirty="0"/>
              <a:t>。</a:t>
            </a:r>
            <a:endParaRPr kumimoji="1" lang="zh-TW" altLang="en-US" dirty="0"/>
          </a:p>
        </p:txBody>
      </p:sp>
      <p:sp>
        <p:nvSpPr>
          <p:cNvPr id="33" name="圓角矩形 32">
            <a:extLst>
              <a:ext uri="{FF2B5EF4-FFF2-40B4-BE49-F238E27FC236}">
                <a16:creationId xmlns:a16="http://schemas.microsoft.com/office/drawing/2014/main" id="{D70AC141-3529-4070-C6F1-23DD9DE6FB61}"/>
              </a:ext>
            </a:extLst>
          </p:cNvPr>
          <p:cNvSpPr/>
          <p:nvPr/>
        </p:nvSpPr>
        <p:spPr>
          <a:xfrm>
            <a:off x="5938640" y="1685078"/>
            <a:ext cx="2376000" cy="356400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kumimoji="1" lang="en" altLang="zh-TW" sz="20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kumimoji="1" lang="en" altLang="zh-TW" sz="20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Aft>
                <a:spcPts val="600"/>
              </a:spcAft>
            </a:pPr>
            <a:r>
              <a:rPr kumimoji="1" lang="en" altLang="zh-TW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</a:p>
          <a:p>
            <a:pPr algn="ctr">
              <a:spcAft>
                <a:spcPts val="600"/>
              </a:spcAft>
            </a:pPr>
            <a:r>
              <a:rPr kumimoji="1" lang="zh-TW" altLang="en-US" sz="1800" b="1" dirty="0">
                <a:solidFill>
                  <a:schemeClr val="bg2"/>
                </a:solidFill>
              </a:rPr>
              <a:t>計畫</a:t>
            </a:r>
            <a:endParaRPr kumimoji="1" lang="en-US" altLang="zh-TW" sz="1800" b="1" dirty="0">
              <a:solidFill>
                <a:schemeClr val="bg2"/>
              </a:solidFill>
            </a:endParaRPr>
          </a:p>
          <a:p>
            <a:pPr algn="ctr"/>
            <a:endParaRPr kumimoji="1" lang="en-US" altLang="zh-TW" dirty="0"/>
          </a:p>
          <a:p>
            <a:pPr algn="ctr"/>
            <a:r>
              <a:rPr kumimoji="1" lang="zh-TW" altLang="en-US" dirty="0"/>
              <a:t>描述「如何做」</a:t>
            </a:r>
            <a:r>
              <a:rPr kumimoji="1" lang="en-US" altLang="zh-TW" dirty="0"/>
              <a:t>(</a:t>
            </a:r>
            <a:r>
              <a:rPr kumimoji="1" lang="en" altLang="zh-TW" dirty="0"/>
              <a:t>How)</a:t>
            </a:r>
            <a:r>
              <a:rPr kumimoji="1" lang="zh-TW" altLang="en" dirty="0"/>
              <a:t>。</a:t>
            </a:r>
            <a:r>
              <a:rPr kumimoji="1" lang="zh-TW" altLang="en-US" dirty="0"/>
              <a:t>包含技術架構、資料庫設計、</a:t>
            </a:r>
            <a:r>
              <a:rPr kumimoji="1" lang="en" altLang="zh-TW" dirty="0"/>
              <a:t>API </a:t>
            </a:r>
            <a:r>
              <a:rPr kumimoji="1" lang="zh-TW" altLang="en-US" dirty="0"/>
              <a:t>介面定義。</a:t>
            </a:r>
            <a:endParaRPr kumimoji="1" lang="en-US" altLang="zh-TW" dirty="0"/>
          </a:p>
          <a:p>
            <a:pPr algn="ctr"/>
            <a:endParaRPr kumimoji="1" lang="zh-TW" altLang="en-US" dirty="0"/>
          </a:p>
        </p:txBody>
      </p:sp>
      <p:sp>
        <p:nvSpPr>
          <p:cNvPr id="34" name="圓角矩形 33">
            <a:extLst>
              <a:ext uri="{FF2B5EF4-FFF2-40B4-BE49-F238E27FC236}">
                <a16:creationId xmlns:a16="http://schemas.microsoft.com/office/drawing/2014/main" id="{15C8304D-A2C6-B871-7916-EA89D054B532}"/>
              </a:ext>
            </a:extLst>
          </p:cNvPr>
          <p:cNvSpPr/>
          <p:nvPr/>
        </p:nvSpPr>
        <p:spPr>
          <a:xfrm>
            <a:off x="8671432" y="1672225"/>
            <a:ext cx="2376000" cy="356400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kumimoji="1" lang="en" altLang="zh-TW" sz="20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Aft>
                <a:spcPts val="600"/>
              </a:spcAft>
            </a:pPr>
            <a:endParaRPr kumimoji="1" lang="en" altLang="zh-TW" sz="20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Aft>
                <a:spcPts val="600"/>
              </a:spcAft>
            </a:pPr>
            <a:r>
              <a:rPr kumimoji="1" lang="en" altLang="zh-TW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</a:p>
          <a:p>
            <a:pPr algn="ctr">
              <a:spcAft>
                <a:spcPts val="600"/>
              </a:spcAft>
            </a:pPr>
            <a:r>
              <a:rPr kumimoji="1" lang="zh-TW" altLang="en-US" sz="1800" b="1" dirty="0">
                <a:solidFill>
                  <a:schemeClr val="bg2"/>
                </a:solidFill>
              </a:rPr>
              <a:t>任務</a:t>
            </a:r>
            <a:endParaRPr kumimoji="1" lang="en-US" altLang="zh-TW" sz="1800" b="1" dirty="0">
              <a:solidFill>
                <a:schemeClr val="bg2"/>
              </a:solidFill>
            </a:endParaRPr>
          </a:p>
          <a:p>
            <a:pPr algn="ctr">
              <a:spcAft>
                <a:spcPts val="600"/>
              </a:spcAft>
            </a:pPr>
            <a:endParaRPr kumimoji="1" lang="en-US" altLang="zh-TW" dirty="0"/>
          </a:p>
          <a:p>
            <a:pPr algn="ctr"/>
            <a:r>
              <a:rPr kumimoji="1" lang="zh-TW" altLang="en-US" dirty="0"/>
              <a:t>可執行的步驟清單。將計畫拆解為 </a:t>
            </a:r>
            <a:r>
              <a:rPr kumimoji="1" lang="en" altLang="zh-TW" dirty="0"/>
              <a:t>AI </a:t>
            </a:r>
            <a:r>
              <a:rPr kumimoji="1" lang="zh-TW" altLang="en-US" dirty="0"/>
              <a:t>可獨立完成的小單元。</a:t>
            </a:r>
            <a:endParaRPr kumimoji="1" lang="en-US" altLang="zh-TW" dirty="0"/>
          </a:p>
          <a:p>
            <a:pPr algn="ctr"/>
            <a:endParaRPr kumimoji="1" lang="en-US" altLang="zh-TW" dirty="0"/>
          </a:p>
        </p:txBody>
      </p:sp>
      <p:pic>
        <p:nvPicPr>
          <p:cNvPr id="22" name="圖形 21">
            <a:extLst>
              <a:ext uri="{FF2B5EF4-FFF2-40B4-BE49-F238E27FC236}">
                <a16:creationId xmlns:a16="http://schemas.microsoft.com/office/drawing/2014/main" id="{7B24B880-6D05-A546-ADD5-CFCF58BE2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5432" y="2008998"/>
            <a:ext cx="648000" cy="648000"/>
          </a:xfrm>
          <a:prstGeom prst="rect">
            <a:avLst/>
          </a:prstGeom>
        </p:spPr>
      </p:pic>
      <p:pic>
        <p:nvPicPr>
          <p:cNvPr id="24" name="圖形 23">
            <a:extLst>
              <a:ext uri="{FF2B5EF4-FFF2-40B4-BE49-F238E27FC236}">
                <a16:creationId xmlns:a16="http://schemas.microsoft.com/office/drawing/2014/main" id="{976E6FE0-12A9-3D13-0A66-CC4DF584F2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69848" y="2008998"/>
            <a:ext cx="648000" cy="648000"/>
          </a:xfrm>
          <a:prstGeom prst="rect">
            <a:avLst/>
          </a:prstGeom>
        </p:spPr>
      </p:pic>
      <p:pic>
        <p:nvPicPr>
          <p:cNvPr id="28" name="圖形 27">
            <a:extLst>
              <a:ext uri="{FF2B5EF4-FFF2-40B4-BE49-F238E27FC236}">
                <a16:creationId xmlns:a16="http://schemas.microsoft.com/office/drawing/2014/main" id="{3ABD7BC7-D0CB-289F-DC30-F24A9952E1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02640" y="2009086"/>
            <a:ext cx="648000" cy="648000"/>
          </a:xfrm>
          <a:prstGeom prst="rect">
            <a:avLst/>
          </a:prstGeom>
        </p:spPr>
      </p:pic>
      <p:pic>
        <p:nvPicPr>
          <p:cNvPr id="30" name="圖形 29">
            <a:extLst>
              <a:ext uri="{FF2B5EF4-FFF2-40B4-BE49-F238E27FC236}">
                <a16:creationId xmlns:a16="http://schemas.microsoft.com/office/drawing/2014/main" id="{17B1EEAF-6A91-C12B-659D-1BE5FECDD0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73056" y="2008998"/>
            <a:ext cx="64800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91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941B5F0E-90A1-09E4-8744-4E45431F49C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TW" altLang="en-US" b="1" dirty="0"/>
              <a:t>制定憲章</a:t>
            </a:r>
            <a:endParaRPr lang="en-US" altLang="zh-TW" b="1" dirty="0"/>
          </a:p>
          <a:p>
            <a:pPr lvl="1"/>
            <a:r>
              <a:rPr lang="zh-TW" altLang="en-US" dirty="0"/>
              <a:t>建立或更新專案的</a:t>
            </a:r>
            <a:r>
              <a:rPr lang="zh-TW" altLang="en-US" b="1" dirty="0"/>
              <a:t>治理原則</a:t>
            </a:r>
            <a:r>
              <a:rPr lang="zh-TW" altLang="en-US" dirty="0"/>
              <a:t>和</a:t>
            </a:r>
            <a:r>
              <a:rPr lang="zh-TW" altLang="en-US" b="1" dirty="0"/>
              <a:t>不可妥協的原則</a:t>
            </a:r>
            <a:endParaRPr lang="en-US" altLang="zh-TW" b="1" dirty="0"/>
          </a:p>
          <a:p>
            <a:pPr lvl="1"/>
            <a:endParaRPr lang="en-US" altLang="zh-TW" b="1" dirty="0"/>
          </a:p>
          <a:p>
            <a:pPr marL="36000" indent="0">
              <a:buNone/>
            </a:pPr>
            <a:endParaRPr lang="en-US" altLang="zh-TW" b="1" dirty="0"/>
          </a:p>
          <a:p>
            <a:pPr marL="36000" indent="0">
              <a:buNone/>
            </a:pPr>
            <a:endParaRPr lang="en-US" altLang="zh-TW" b="1" dirty="0"/>
          </a:p>
          <a:p>
            <a:r>
              <a:rPr lang="zh-TW" altLang="en-US" b="1" dirty="0"/>
              <a:t>主要功能</a:t>
            </a:r>
            <a:endParaRPr lang="en-US" altLang="zh-TW" b="1" dirty="0"/>
          </a:p>
          <a:p>
            <a:pPr lvl="1"/>
            <a:r>
              <a:rPr lang="zh-TW" altLang="en-US" b="0" i="0" dirty="0">
                <a:solidFill>
                  <a:srgbClr val="1F2328"/>
                </a:solidFill>
                <a:effectLst/>
                <a:latin typeface="-apple-system"/>
              </a:rPr>
              <a:t>定義專案的</a:t>
            </a:r>
            <a:r>
              <a:rPr lang="zh-TW" altLang="en-US" b="1" i="0" dirty="0">
                <a:solidFill>
                  <a:srgbClr val="1F2328"/>
                </a:solidFill>
                <a:effectLst/>
                <a:latin typeface="-apple-system"/>
              </a:rPr>
              <a:t>核心原則</a:t>
            </a:r>
            <a:r>
              <a:rPr lang="zh-TW" altLang="en-US" b="0" i="0" dirty="0">
                <a:solidFill>
                  <a:srgbClr val="1F2328"/>
                </a:solidFill>
                <a:effectLst/>
                <a:latin typeface="-apple-system"/>
              </a:rPr>
              <a:t> （</a:t>
            </a:r>
            <a:r>
              <a:rPr lang="en" altLang="zh-TW" b="0" i="0" dirty="0">
                <a:solidFill>
                  <a:srgbClr val="1F2328"/>
                </a:solidFill>
                <a:effectLst/>
                <a:latin typeface="-apple-system"/>
              </a:rPr>
              <a:t>Principles</a:t>
            </a:r>
            <a:r>
              <a:rPr lang="zh-TW" altLang="en-US" dirty="0">
                <a:solidFill>
                  <a:srgbClr val="1F2328"/>
                </a:solidFill>
                <a:latin typeface="-apple-system"/>
              </a:rPr>
              <a:t>）</a:t>
            </a:r>
            <a:endParaRPr lang="en" altLang="zh-TW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/>
            <a:r>
              <a:rPr lang="zh-TW" altLang="en-US" b="0" i="0" dirty="0">
                <a:solidFill>
                  <a:srgbClr val="1F2328"/>
                </a:solidFill>
                <a:effectLst/>
                <a:latin typeface="-apple-system"/>
              </a:rPr>
              <a:t>建立</a:t>
            </a:r>
            <a:r>
              <a:rPr lang="zh-TW" altLang="en-US" b="1" i="0" dirty="0">
                <a:solidFill>
                  <a:srgbClr val="1F2328"/>
                </a:solidFill>
                <a:effectLst/>
                <a:latin typeface="-apple-system"/>
              </a:rPr>
              <a:t>治理規則</a:t>
            </a:r>
            <a:r>
              <a:rPr lang="zh-TW" altLang="en-US" b="0" i="0" dirty="0">
                <a:solidFill>
                  <a:srgbClr val="1F2328"/>
                </a:solidFill>
                <a:effectLst/>
                <a:latin typeface="-apple-system"/>
              </a:rPr>
              <a:t>：如何進行變更、版本管理、合規檢查</a:t>
            </a:r>
          </a:p>
          <a:p>
            <a:pPr lvl="1">
              <a:spcAft>
                <a:spcPts val="600"/>
              </a:spcAft>
            </a:pPr>
            <a:r>
              <a:rPr lang="zh-TW" altLang="en-US" b="0" i="0" dirty="0">
                <a:solidFill>
                  <a:srgbClr val="1F2328"/>
                </a:solidFill>
                <a:effectLst/>
                <a:latin typeface="-apple-system"/>
              </a:rPr>
              <a:t>確保所有依賴文件保持同步更新</a:t>
            </a:r>
            <a:endParaRPr lang="en-US" altLang="zh-TW" dirty="0">
              <a:solidFill>
                <a:srgbClr val="1F2328"/>
              </a:solidFill>
              <a:latin typeface="-apple-system"/>
            </a:endParaRPr>
          </a:p>
          <a:p>
            <a:r>
              <a:rPr lang="zh-TW" altLang="en-US" b="1" i="0" dirty="0">
                <a:solidFill>
                  <a:srgbClr val="1F2328"/>
                </a:solidFill>
                <a:effectLst/>
                <a:latin typeface="-apple-system"/>
              </a:rPr>
              <a:t>輸入範例</a:t>
            </a:r>
            <a:endParaRPr lang="en-US" altLang="zh-TW" b="1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/>
            <a:endParaRPr lang="en-US" altLang="zh-TW" b="1" dirty="0">
              <a:solidFill>
                <a:srgbClr val="1F2328"/>
              </a:solidFill>
              <a:latin typeface="-apple-system"/>
            </a:endParaRPr>
          </a:p>
          <a:p>
            <a:pPr lvl="1"/>
            <a:endParaRPr lang="en-US" altLang="zh-TW" b="1" dirty="0">
              <a:solidFill>
                <a:srgbClr val="1F2328"/>
              </a:solidFill>
              <a:latin typeface="-apple-system"/>
            </a:endParaRPr>
          </a:p>
          <a:p>
            <a:pPr lvl="1"/>
            <a:endParaRPr lang="en-US" altLang="zh-TW" b="1" dirty="0">
              <a:solidFill>
                <a:srgbClr val="1F2328"/>
              </a:solidFill>
              <a:latin typeface="-apple-system"/>
            </a:endParaRPr>
          </a:p>
          <a:p>
            <a:pPr lvl="1">
              <a:spcAft>
                <a:spcPts val="600"/>
              </a:spcAft>
            </a:pPr>
            <a:endParaRPr lang="en-US" altLang="zh-TW" b="1" dirty="0">
              <a:solidFill>
                <a:srgbClr val="1F2328"/>
              </a:solidFill>
              <a:latin typeface="-apple-system"/>
            </a:endParaRPr>
          </a:p>
          <a:p>
            <a:r>
              <a:rPr lang="zh-TW" altLang="en-US" b="1" i="0" dirty="0">
                <a:solidFill>
                  <a:srgbClr val="1F2328"/>
                </a:solidFill>
                <a:effectLst/>
                <a:latin typeface="-apple-system"/>
              </a:rPr>
              <a:t>輸出成果</a:t>
            </a:r>
          </a:p>
          <a:p>
            <a:endParaRPr lang="zh-TW" altLang="en-US" b="1" i="0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zh-TW" alt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288000" lvl="1" indent="0">
              <a:buNone/>
            </a:pPr>
            <a:endParaRPr lang="en-US" altLang="zh-TW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/>
            <a:endParaRPr lang="en-US" altLang="zh-TW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zh-TW" altLang="en-US" b="1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B16E0B13-1DF9-363A-885B-F20BBF8C913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BE78930-B86A-7A7C-13F3-CBF0A7059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Constitution</a:t>
            </a:r>
            <a:r>
              <a:rPr kumimoji="1" lang="zh-TW" altLang="en-US" dirty="0"/>
              <a:t>：專案憲章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1FA335C-D032-BA90-9484-679D4E4139A0}"/>
              </a:ext>
            </a:extLst>
          </p:cNvPr>
          <p:cNvSpPr txBox="1"/>
          <p:nvPr/>
        </p:nvSpPr>
        <p:spPr>
          <a:xfrm>
            <a:off x="550300" y="1613310"/>
            <a:ext cx="510120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kumimoji="1" lang="en" altLang="zh-TW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1" lang="en" altLang="zh-TW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speckit.constitution</a:t>
            </a:r>
            <a:r>
              <a:rPr kumimoji="1" lang="en" altLang="zh-TW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Create principles focused on code quality, testing standards, user experience consistency, and performance requirements</a:t>
            </a:r>
            <a:endParaRPr kumimoji="1" lang="zh-TW" alt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D438193-DA6E-C999-481D-6976F765DB50}"/>
              </a:ext>
            </a:extLst>
          </p:cNvPr>
          <p:cNvSpPr txBox="1"/>
          <p:nvPr/>
        </p:nvSpPr>
        <p:spPr>
          <a:xfrm>
            <a:off x="534258" y="4058396"/>
            <a:ext cx="5101200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定義以下原則： </a:t>
            </a:r>
            <a:endParaRPr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1. </a:t>
            </a:r>
            <a:r>
              <a:rPr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安全優先：所有用戶數據必須加密 </a:t>
            </a:r>
            <a:endParaRPr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2. </a:t>
            </a:r>
            <a:r>
              <a:rPr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可觀測性：</a:t>
            </a:r>
            <a:r>
              <a:rPr lang="zh-TW" altLang="en-US" dirty="0"/>
              <a:t>每個操作都要日誌記錄</a:t>
            </a:r>
            <a:endParaRPr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3. </a:t>
            </a:r>
            <a:r>
              <a:rPr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測試驅動：所有代碼需要單元測試覆蓋</a:t>
            </a:r>
            <a:endParaRPr kumimoji="1" lang="zh-TW" alt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A926F36-B8F2-519C-78B0-F848105016E1}"/>
              </a:ext>
            </a:extLst>
          </p:cNvPr>
          <p:cNvSpPr txBox="1"/>
          <p:nvPr/>
        </p:nvSpPr>
        <p:spPr>
          <a:xfrm>
            <a:off x="534258" y="5589458"/>
            <a:ext cx="510120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" altLang="zh-TW" sz="1400" dirty="0">
                <a:latin typeface="Consolas" panose="020B0609020204030204" pitchFamily="49" charset="0"/>
                <a:cs typeface="Consolas" panose="020B0609020204030204" pitchFamily="49" charset="0"/>
              </a:rPr>
              <a:t>.specify/memory/</a:t>
            </a:r>
            <a:r>
              <a:rPr lang="en" altLang="zh-TW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constitution.md</a:t>
            </a:r>
            <a:r>
              <a:rPr lang="en" altLang="zh-TW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pic>
        <p:nvPicPr>
          <p:cNvPr id="4" name="圖片 3" descr="一張含有 文字, 螢幕擷取畫面, 字型, 文件 的圖片&#10;&#10;AI 產生的內容可能不正確。">
            <a:extLst>
              <a:ext uri="{FF2B5EF4-FFF2-40B4-BE49-F238E27FC236}">
                <a16:creationId xmlns:a16="http://schemas.microsoft.com/office/drawing/2014/main" id="{88C42EB4-7E31-7C58-502D-E69D51873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188" y="900114"/>
            <a:ext cx="4320000" cy="520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59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91DC1956-24C3-4C18-CFE4-3D2CC5619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常見使用場景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A3D45EF1-8FDC-5EA0-2591-EEA5E463F69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8562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B7B2D407-661B-AA0B-04A2-0C4D26922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場景 </a:t>
            </a:r>
            <a:r>
              <a:rPr lang="en-US" altLang="zh-TW" dirty="0"/>
              <a:t>1</a:t>
            </a:r>
            <a:r>
              <a:rPr lang="zh-TW" altLang="en-US" dirty="0"/>
              <a:t>：專案初始化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EF3E500-1CD4-ACC6-D7D3-7B4728FCA5D6}"/>
              </a:ext>
            </a:extLst>
          </p:cNvPr>
          <p:cNvCxnSpPr>
            <a:cxnSpLocks/>
          </p:cNvCxnSpPr>
          <p:nvPr/>
        </p:nvCxnSpPr>
        <p:spPr>
          <a:xfrm>
            <a:off x="360244" y="3240087"/>
            <a:ext cx="1080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橢圓 10">
            <a:extLst>
              <a:ext uri="{FF2B5EF4-FFF2-40B4-BE49-F238E27FC236}">
                <a16:creationId xmlns:a16="http://schemas.microsoft.com/office/drawing/2014/main" id="{4D912371-1F45-41FE-CCA7-FE710BA3AC24}"/>
              </a:ext>
            </a:extLst>
          </p:cNvPr>
          <p:cNvSpPr>
            <a:spLocks noChangeAspect="1"/>
          </p:cNvSpPr>
          <p:nvPr/>
        </p:nvSpPr>
        <p:spPr>
          <a:xfrm>
            <a:off x="3471354" y="2968768"/>
            <a:ext cx="540030" cy="542638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1</a:t>
            </a:r>
            <a:endParaRPr kumimoji="1" lang="zh-TW" altLang="en-US" sz="28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69624CB-93F1-D685-BE64-4952C43F146B}"/>
              </a:ext>
            </a:extLst>
          </p:cNvPr>
          <p:cNvSpPr txBox="1"/>
          <p:nvPr/>
        </p:nvSpPr>
        <p:spPr>
          <a:xfrm>
            <a:off x="2724796" y="2037557"/>
            <a:ext cx="6070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/>
              <a:t>先建立專案的共同原則，再制定首個功能規格。</a:t>
            </a:r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7304025A-C5FF-496D-BE97-DE9F285E3D8D}"/>
              </a:ext>
            </a:extLst>
          </p:cNvPr>
          <p:cNvSpPr>
            <a:spLocks noChangeAspect="1"/>
          </p:cNvSpPr>
          <p:nvPr/>
        </p:nvSpPr>
        <p:spPr>
          <a:xfrm>
            <a:off x="7509104" y="2977456"/>
            <a:ext cx="540030" cy="533950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2</a:t>
            </a:r>
            <a:endParaRPr kumimoji="1" lang="zh-TW" altLang="en-US" sz="28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D0C1C3FF-B7C6-F127-E0F4-720BE465A7B4}"/>
              </a:ext>
            </a:extLst>
          </p:cNvPr>
          <p:cNvSpPr txBox="1"/>
          <p:nvPr/>
        </p:nvSpPr>
        <p:spPr>
          <a:xfrm>
            <a:off x="2751369" y="3790060"/>
            <a:ext cx="19800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2"/>
                </a:solidFill>
              </a:rPr>
              <a:t>Constitution</a:t>
            </a:r>
            <a:endParaRPr kumimoji="1" lang="en-US" altLang="zh-TW" sz="2400" b="1" dirty="0">
              <a:solidFill>
                <a:schemeClr val="bg2"/>
              </a:solidFill>
            </a:endParaRPr>
          </a:p>
          <a:p>
            <a:pPr algn="ctr"/>
            <a:endParaRPr kumimoji="1" lang="en-US" altLang="zh-TW" dirty="0"/>
          </a:p>
          <a:p>
            <a:pPr algn="ctr">
              <a:spcAft>
                <a:spcPts val="600"/>
              </a:spcAft>
            </a:pPr>
            <a:r>
              <a:rPr kumimoji="1" lang="zh-TW" altLang="en-US" sz="1600" dirty="0"/>
              <a:t>建立專案憲章</a:t>
            </a:r>
            <a:endParaRPr kumimoji="1" lang="en-US" altLang="zh-TW" sz="1600" dirty="0"/>
          </a:p>
          <a:p>
            <a:pPr algn="ctr">
              <a:spcAft>
                <a:spcPts val="600"/>
              </a:spcAft>
            </a:pPr>
            <a:r>
              <a:rPr kumimoji="1" lang="en-US" altLang="zh-TW" sz="1600" dirty="0"/>
              <a:t>/</a:t>
            </a:r>
            <a:r>
              <a:rPr kumimoji="1"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constitution</a:t>
            </a:r>
            <a:endParaRPr kumimoji="1" lang="zh-TW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A52BA8C-339A-DD07-3B61-BC83DB842703}"/>
              </a:ext>
            </a:extLst>
          </p:cNvPr>
          <p:cNvSpPr txBox="1"/>
          <p:nvPr/>
        </p:nvSpPr>
        <p:spPr>
          <a:xfrm>
            <a:off x="6789119" y="3774196"/>
            <a:ext cx="19800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2"/>
                </a:solidFill>
              </a:rPr>
              <a:t>Specify</a:t>
            </a:r>
            <a:endParaRPr kumimoji="1" lang="en-US" altLang="zh-TW" sz="2400" b="1" dirty="0">
              <a:solidFill>
                <a:schemeClr val="bg2"/>
              </a:solidFill>
            </a:endParaRPr>
          </a:p>
          <a:p>
            <a:pPr algn="ctr"/>
            <a:endParaRPr kumimoji="1" lang="en-US" altLang="zh-TW" dirty="0"/>
          </a:p>
          <a:p>
            <a:pPr algn="ctr">
              <a:spcAft>
                <a:spcPts val="600"/>
              </a:spcAft>
            </a:pPr>
            <a:r>
              <a:rPr kumimoji="1" lang="zh-TW" altLang="en-US" sz="1600" dirty="0"/>
              <a:t>實作第一個功能</a:t>
            </a:r>
            <a:endParaRPr kumimoji="1" lang="en-US" altLang="zh-TW" sz="1600" dirty="0"/>
          </a:p>
          <a:p>
            <a:pPr algn="ctr">
              <a:spcAft>
                <a:spcPts val="600"/>
              </a:spcAft>
            </a:pPr>
            <a:r>
              <a:rPr kumimoji="1" lang="en-US" altLang="zh-TW" sz="1600" dirty="0"/>
              <a:t>/</a:t>
            </a:r>
            <a:r>
              <a:rPr kumimoji="1"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specify</a:t>
            </a:r>
            <a:endParaRPr kumimoji="1" lang="zh-TW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572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27D61-9220-227B-8C84-8CADF2E49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9A6549C9-7384-6CA9-8D86-1DA4A8CD2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場景 </a:t>
            </a:r>
            <a:r>
              <a:rPr lang="en-US" altLang="zh-TW" dirty="0"/>
              <a:t>2</a:t>
            </a:r>
            <a:r>
              <a:rPr lang="zh-TW" altLang="en-US" dirty="0"/>
              <a:t>：實作新功能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724FE53-ED39-B951-5746-9E7C5A73B9FB}"/>
              </a:ext>
            </a:extLst>
          </p:cNvPr>
          <p:cNvCxnSpPr>
            <a:cxnSpLocks/>
          </p:cNvCxnSpPr>
          <p:nvPr/>
        </p:nvCxnSpPr>
        <p:spPr>
          <a:xfrm>
            <a:off x="360244" y="3240087"/>
            <a:ext cx="1080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橢圓 6">
            <a:extLst>
              <a:ext uri="{FF2B5EF4-FFF2-40B4-BE49-F238E27FC236}">
                <a16:creationId xmlns:a16="http://schemas.microsoft.com/office/drawing/2014/main" id="{EEA53A34-53FE-8A86-9F5C-6248EE713956}"/>
              </a:ext>
            </a:extLst>
          </p:cNvPr>
          <p:cNvSpPr>
            <a:spLocks noChangeAspect="1"/>
          </p:cNvSpPr>
          <p:nvPr/>
        </p:nvSpPr>
        <p:spPr>
          <a:xfrm>
            <a:off x="925458" y="2966377"/>
            <a:ext cx="540030" cy="542638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1</a:t>
            </a:r>
            <a:endParaRPr kumimoji="1" lang="zh-TW" altLang="en-US" sz="28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E7CF92F2-B00A-1B77-2BA8-48DBC7B62C10}"/>
              </a:ext>
            </a:extLst>
          </p:cNvPr>
          <p:cNvSpPr>
            <a:spLocks noChangeAspect="1"/>
          </p:cNvSpPr>
          <p:nvPr/>
        </p:nvSpPr>
        <p:spPr>
          <a:xfrm>
            <a:off x="2751366" y="2977297"/>
            <a:ext cx="540030" cy="542638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2</a:t>
            </a:r>
            <a:endParaRPr kumimoji="1" lang="zh-TW" altLang="en-US" sz="28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9579D940-AD35-355B-F0B5-0DB76B323A39}"/>
              </a:ext>
            </a:extLst>
          </p:cNvPr>
          <p:cNvSpPr>
            <a:spLocks noChangeAspect="1"/>
          </p:cNvSpPr>
          <p:nvPr/>
        </p:nvSpPr>
        <p:spPr>
          <a:xfrm>
            <a:off x="4577274" y="2988217"/>
            <a:ext cx="540030" cy="533950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3</a:t>
            </a:r>
            <a:endParaRPr kumimoji="1" lang="zh-TW" altLang="en-US" sz="28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4F344DD6-35C5-8015-22F4-38E98F670FC2}"/>
              </a:ext>
            </a:extLst>
          </p:cNvPr>
          <p:cNvSpPr>
            <a:spLocks noChangeAspect="1"/>
          </p:cNvSpPr>
          <p:nvPr/>
        </p:nvSpPr>
        <p:spPr>
          <a:xfrm>
            <a:off x="10054998" y="2953225"/>
            <a:ext cx="540030" cy="542638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6</a:t>
            </a:r>
            <a:endParaRPr kumimoji="1" lang="zh-TW" altLang="en-US" sz="28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39A4BDC-17D8-0A5B-77EA-A82A8CD9A071}"/>
              </a:ext>
            </a:extLst>
          </p:cNvPr>
          <p:cNvSpPr txBox="1"/>
          <p:nvPr/>
        </p:nvSpPr>
        <p:spPr>
          <a:xfrm>
            <a:off x="205473" y="3803317"/>
            <a:ext cx="1980000" cy="118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2"/>
                </a:solidFill>
              </a:rPr>
              <a:t>Specify</a:t>
            </a:r>
            <a:endParaRPr kumimoji="1" lang="en-US" altLang="zh-TW" sz="2400" b="1" dirty="0">
              <a:solidFill>
                <a:schemeClr val="bg2"/>
              </a:solidFill>
            </a:endParaRPr>
          </a:p>
          <a:p>
            <a:pPr algn="ctr"/>
            <a:endParaRPr kumimoji="1" lang="en-US" altLang="zh-TW" dirty="0"/>
          </a:p>
          <a:p>
            <a:pPr algn="ctr">
              <a:spcAft>
                <a:spcPts val="600"/>
              </a:spcAft>
            </a:pPr>
            <a:r>
              <a:rPr kumimoji="1" lang="zh-TW" altLang="en-US" sz="1600" dirty="0"/>
              <a:t>定義需求與規格</a:t>
            </a:r>
            <a:endParaRPr kumimoji="1" lang="en-US" altLang="zh-TW" sz="1600" dirty="0"/>
          </a:p>
          <a:p>
            <a:pPr algn="ctr">
              <a:spcAft>
                <a:spcPts val="600"/>
              </a:spcAft>
            </a:pPr>
            <a:r>
              <a:rPr kumimoji="1" lang="en-US" altLang="zh-TW" sz="1600" dirty="0"/>
              <a:t>/</a:t>
            </a:r>
            <a:r>
              <a:rPr kumimoji="1"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specify</a:t>
            </a:r>
            <a:endParaRPr kumimoji="1" lang="zh-TW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EDAE4A8-B301-D93B-FB3E-87A2A3DC397A}"/>
              </a:ext>
            </a:extLst>
          </p:cNvPr>
          <p:cNvSpPr txBox="1"/>
          <p:nvPr/>
        </p:nvSpPr>
        <p:spPr>
          <a:xfrm>
            <a:off x="3859825" y="3804982"/>
            <a:ext cx="1980000" cy="118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2"/>
                </a:solidFill>
              </a:rPr>
              <a:t>Plan</a:t>
            </a:r>
            <a:endParaRPr kumimoji="1" lang="en-US" altLang="zh-TW" sz="2400" b="1" dirty="0">
              <a:solidFill>
                <a:schemeClr val="bg2"/>
              </a:solidFill>
            </a:endParaRPr>
          </a:p>
          <a:p>
            <a:pPr algn="ctr"/>
            <a:endParaRPr kumimoji="1" lang="en-US" altLang="zh-TW" dirty="0"/>
          </a:p>
          <a:p>
            <a:pPr algn="ctr">
              <a:spcAft>
                <a:spcPts val="600"/>
              </a:spcAft>
            </a:pPr>
            <a:r>
              <a:rPr kumimoji="1" lang="zh-TW" altLang="en-US" sz="1600" dirty="0"/>
              <a:t>制定技術方案</a:t>
            </a:r>
            <a:endParaRPr kumimoji="1" lang="en-US" altLang="zh-TW" sz="1600" dirty="0"/>
          </a:p>
          <a:p>
            <a:pPr algn="ctr">
              <a:spcAft>
                <a:spcPts val="600"/>
              </a:spcAft>
            </a:pPr>
            <a:r>
              <a:rPr kumimoji="1" lang="en-US" altLang="zh-TW" sz="1600" dirty="0"/>
              <a:t>/</a:t>
            </a:r>
            <a:r>
              <a:rPr kumimoji="1"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plan</a:t>
            </a:r>
            <a:endParaRPr kumimoji="1" lang="zh-TW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90CD7AE-C177-06E8-07A9-2E4986A898B7}"/>
              </a:ext>
            </a:extLst>
          </p:cNvPr>
          <p:cNvSpPr txBox="1"/>
          <p:nvPr/>
        </p:nvSpPr>
        <p:spPr>
          <a:xfrm>
            <a:off x="5664715" y="3800252"/>
            <a:ext cx="1980000" cy="118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2"/>
                </a:solidFill>
              </a:rPr>
              <a:t>Tasks</a:t>
            </a:r>
            <a:endParaRPr kumimoji="1" lang="en-US" altLang="zh-TW" sz="2400" b="1" dirty="0">
              <a:solidFill>
                <a:schemeClr val="bg2"/>
              </a:solidFill>
            </a:endParaRPr>
          </a:p>
          <a:p>
            <a:pPr algn="ctr"/>
            <a:endParaRPr kumimoji="1" lang="en-US" altLang="zh-TW" dirty="0"/>
          </a:p>
          <a:p>
            <a:pPr algn="ctr">
              <a:spcAft>
                <a:spcPts val="600"/>
              </a:spcAft>
            </a:pPr>
            <a:r>
              <a:rPr kumimoji="1" lang="zh-TW" altLang="en-US" sz="1600" dirty="0"/>
              <a:t>拆解實作任務</a:t>
            </a:r>
            <a:endParaRPr kumimoji="1" lang="en-US" altLang="zh-TW" sz="1600" dirty="0"/>
          </a:p>
          <a:p>
            <a:pPr algn="ctr">
              <a:spcAft>
                <a:spcPts val="600"/>
              </a:spcAft>
            </a:pPr>
            <a:r>
              <a:rPr kumimoji="1" lang="en-US" altLang="zh-TW" sz="1600" dirty="0"/>
              <a:t>/</a:t>
            </a:r>
            <a:r>
              <a:rPr kumimoji="1"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tasks</a:t>
            </a:r>
            <a:endParaRPr kumimoji="1" lang="zh-TW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06FF2E8-B050-1E1B-5029-693478743C46}"/>
              </a:ext>
            </a:extLst>
          </p:cNvPr>
          <p:cNvSpPr txBox="1"/>
          <p:nvPr/>
        </p:nvSpPr>
        <p:spPr>
          <a:xfrm>
            <a:off x="9335013" y="3803317"/>
            <a:ext cx="1980000" cy="118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2"/>
                </a:solidFill>
              </a:rPr>
              <a:t>Implement</a:t>
            </a:r>
            <a:endParaRPr kumimoji="1" lang="en-US" altLang="zh-TW" sz="2400" b="1" dirty="0">
              <a:solidFill>
                <a:schemeClr val="bg2"/>
              </a:solidFill>
            </a:endParaRPr>
          </a:p>
          <a:p>
            <a:pPr algn="ctr"/>
            <a:endParaRPr kumimoji="1" lang="en-US" altLang="zh-TW" dirty="0"/>
          </a:p>
          <a:p>
            <a:pPr algn="ctr">
              <a:spcAft>
                <a:spcPts val="600"/>
              </a:spcAft>
            </a:pPr>
            <a:r>
              <a:rPr kumimoji="1" lang="zh-TW" altLang="en-US" sz="1600" dirty="0"/>
              <a:t>生成與驗證程式碼</a:t>
            </a:r>
            <a:endParaRPr kumimoji="1" lang="en-US" altLang="zh-TW" sz="1600" dirty="0"/>
          </a:p>
          <a:p>
            <a:pPr algn="ctr">
              <a:spcAft>
                <a:spcPts val="600"/>
              </a:spcAft>
            </a:pPr>
            <a:r>
              <a:rPr kumimoji="1" lang="en-US" altLang="zh-TW" sz="1600" dirty="0"/>
              <a:t>/</a:t>
            </a:r>
            <a:r>
              <a:rPr kumimoji="1"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implement</a:t>
            </a:r>
            <a:endParaRPr kumimoji="1" lang="zh-TW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A46682C-AA5B-575D-FD9F-FFFC2BB656F0}"/>
              </a:ext>
            </a:extLst>
          </p:cNvPr>
          <p:cNvSpPr txBox="1"/>
          <p:nvPr/>
        </p:nvSpPr>
        <p:spPr>
          <a:xfrm>
            <a:off x="2724796" y="2037557"/>
            <a:ext cx="6070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/>
              <a:t>一個循環迭代的工程化流程，確保 </a:t>
            </a:r>
            <a:r>
              <a:rPr kumimoji="1" lang="en" altLang="zh-TW" sz="1800" dirty="0"/>
              <a:t>AI </a:t>
            </a:r>
            <a:r>
              <a:rPr kumimoji="1" lang="zh-TW" altLang="en-US" sz="1800" dirty="0"/>
              <a:t>始終在軌道上運行。</a:t>
            </a: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747C2448-8F92-6482-4A67-B6F39FFF0D99}"/>
              </a:ext>
            </a:extLst>
          </p:cNvPr>
          <p:cNvSpPr>
            <a:spLocks noChangeAspect="1"/>
          </p:cNvSpPr>
          <p:nvPr/>
        </p:nvSpPr>
        <p:spPr>
          <a:xfrm>
            <a:off x="6403182" y="2964145"/>
            <a:ext cx="540030" cy="533950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4</a:t>
            </a:r>
            <a:endParaRPr kumimoji="1" lang="zh-TW" altLang="en-US" sz="2800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CDC8AAC6-E47E-3972-F3AB-3D26AD4676DC}"/>
              </a:ext>
            </a:extLst>
          </p:cNvPr>
          <p:cNvSpPr>
            <a:spLocks noChangeAspect="1"/>
          </p:cNvSpPr>
          <p:nvPr/>
        </p:nvSpPr>
        <p:spPr>
          <a:xfrm>
            <a:off x="8229090" y="2990447"/>
            <a:ext cx="540030" cy="533950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5</a:t>
            </a:r>
            <a:endParaRPr kumimoji="1" lang="zh-TW" altLang="en-US" sz="28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93BDFC2-21E6-EA6A-C709-ADADFA5FCD37}"/>
              </a:ext>
            </a:extLst>
          </p:cNvPr>
          <p:cNvSpPr txBox="1"/>
          <p:nvPr/>
        </p:nvSpPr>
        <p:spPr>
          <a:xfrm>
            <a:off x="2031381" y="3798589"/>
            <a:ext cx="19800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2"/>
                </a:solidFill>
              </a:rPr>
              <a:t>Clarify</a:t>
            </a:r>
            <a:endParaRPr kumimoji="1" lang="en-US" altLang="zh-TW" sz="2400" b="1" dirty="0">
              <a:solidFill>
                <a:schemeClr val="bg2"/>
              </a:solidFill>
            </a:endParaRPr>
          </a:p>
          <a:p>
            <a:pPr algn="ctr"/>
            <a:endParaRPr kumimoji="1" lang="en-US" altLang="zh-TW" dirty="0"/>
          </a:p>
          <a:p>
            <a:pPr algn="ctr">
              <a:spcAft>
                <a:spcPts val="600"/>
              </a:spcAft>
            </a:pPr>
            <a:r>
              <a:rPr kumimoji="1" lang="zh-TW" altLang="en-US" sz="1600" dirty="0"/>
              <a:t>澄清規格</a:t>
            </a:r>
            <a:endParaRPr kumimoji="1" lang="en-US" altLang="zh-TW" sz="1600" dirty="0"/>
          </a:p>
          <a:p>
            <a:pPr algn="ctr">
              <a:spcAft>
                <a:spcPts val="600"/>
              </a:spcAft>
            </a:pPr>
            <a:r>
              <a:rPr kumimoji="1" lang="en-US" altLang="zh-TW" sz="1600" dirty="0"/>
              <a:t>/</a:t>
            </a:r>
            <a:r>
              <a:rPr kumimoji="1"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clarify</a:t>
            </a:r>
            <a:endParaRPr kumimoji="1" lang="zh-TW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E0150CA-5C2A-59AB-A9D6-329EDC1D92C0}"/>
              </a:ext>
            </a:extLst>
          </p:cNvPr>
          <p:cNvSpPr txBox="1"/>
          <p:nvPr/>
        </p:nvSpPr>
        <p:spPr>
          <a:xfrm>
            <a:off x="7509105" y="3787187"/>
            <a:ext cx="19800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2"/>
                </a:solidFill>
              </a:rPr>
              <a:t>Analyze</a:t>
            </a:r>
            <a:endParaRPr kumimoji="1" lang="en-US" altLang="zh-TW" sz="2400" b="1" dirty="0">
              <a:solidFill>
                <a:schemeClr val="bg2"/>
              </a:solidFill>
            </a:endParaRPr>
          </a:p>
          <a:p>
            <a:pPr algn="ctr"/>
            <a:endParaRPr kumimoji="1" lang="en-US" altLang="zh-TW" dirty="0"/>
          </a:p>
          <a:p>
            <a:pPr algn="ctr">
              <a:spcAft>
                <a:spcPts val="600"/>
              </a:spcAft>
            </a:pPr>
            <a:r>
              <a:rPr kumimoji="1" lang="zh-TW" altLang="en-US" sz="1600" dirty="0"/>
              <a:t>檢查一致性</a:t>
            </a:r>
            <a:endParaRPr kumimoji="1" lang="en-US" altLang="zh-TW" sz="1600" dirty="0"/>
          </a:p>
          <a:p>
            <a:pPr algn="ctr">
              <a:spcAft>
                <a:spcPts val="600"/>
              </a:spcAft>
            </a:pPr>
            <a:r>
              <a:rPr kumimoji="1" lang="en-US" altLang="zh-TW" sz="1600" dirty="0"/>
              <a:t>/</a:t>
            </a:r>
            <a:r>
              <a:rPr kumimoji="1"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analyze</a:t>
            </a:r>
            <a:endParaRPr kumimoji="1" lang="zh-TW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574760"/>
      </p:ext>
    </p:extLst>
  </p:cSld>
  <p:clrMapOvr>
    <a:masterClrMapping/>
  </p:clrMapOvr>
</p:sld>
</file>

<file path=ppt/theme/theme1.xml><?xml version="1.0" encoding="utf-8"?>
<a:theme xmlns:a="http://schemas.openxmlformats.org/drawingml/2006/main" name="4_數科處範本7.2">
  <a:themeElements>
    <a:clrScheme name="自訂 1">
      <a:dk1>
        <a:srgbClr val="000000"/>
      </a:dk1>
      <a:lt1>
        <a:srgbClr val="FFFFFF"/>
      </a:lt1>
      <a:dk2>
        <a:srgbClr val="3B82F6"/>
      </a:dk2>
      <a:lt2>
        <a:srgbClr val="60A5FA"/>
      </a:lt2>
      <a:accent1>
        <a:srgbClr val="93C5FD"/>
      </a:accent1>
      <a:accent2>
        <a:srgbClr val="BFDBFE"/>
      </a:accent2>
      <a:accent3>
        <a:srgbClr val="A78BFA"/>
      </a:accent3>
      <a:accent4>
        <a:srgbClr val="C4B5FD"/>
      </a:accent4>
      <a:accent5>
        <a:srgbClr val="DDD6FE"/>
      </a:accent5>
      <a:accent6>
        <a:srgbClr val="A1A1AA"/>
      </a:accent6>
      <a:hlink>
        <a:srgbClr val="71717A"/>
      </a:hlink>
      <a:folHlink>
        <a:srgbClr val="71717A"/>
      </a:folHlink>
    </a:clrScheme>
    <a:fontScheme name="自訂 1">
      <a:majorFont>
        <a:latin typeface="Century Gothic"/>
        <a:ea typeface="微軟正黑體"/>
        <a:cs typeface=""/>
      </a:majorFont>
      <a:minorFont>
        <a:latin typeface="Century Gothic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4F25D0FF425B4EA678AC2414B6A709" ma:contentTypeVersion="10" ma:contentTypeDescription="Create a new document." ma:contentTypeScope="" ma:versionID="9210c2e9376e907b41e086209e9e8cca">
  <xsd:schema xmlns:xsd="http://www.w3.org/2001/XMLSchema" xmlns:xs="http://www.w3.org/2001/XMLSchema" xmlns:p="http://schemas.microsoft.com/office/2006/metadata/properties" xmlns:ns2="7cac0686-f0c7-4236-b000-d7b90732a875" xmlns:ns3="9bfc64f2-d580-4df8-9fa4-4631ad6ac43d" targetNamespace="http://schemas.microsoft.com/office/2006/metadata/properties" ma:root="true" ma:fieldsID="7ffd104f21f43117dcffd9f28970a3f4" ns2:_="" ns3:_="">
    <xsd:import namespace="7cac0686-f0c7-4236-b000-d7b90732a875"/>
    <xsd:import namespace="9bfc64f2-d580-4df8-9fa4-4631ad6ac43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ac0686-f0c7-4236-b000-d7b90732a8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fc64f2-d580-4df8-9fa4-4631ad6ac43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F13C6E4-21FB-49AF-9FDA-94420CFBAD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cac0686-f0c7-4236-b000-d7b90732a875"/>
    <ds:schemaRef ds:uri="9bfc64f2-d580-4df8-9fa4-4631ad6ac43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D5D526-59E0-46BD-B75A-4A393253F249}">
  <ds:schemaRefs>
    <ds:schemaRef ds:uri="http://schemas.microsoft.com/office/2006/metadata/properties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9bfc64f2-d580-4df8-9fa4-4631ad6ac43d"/>
    <ds:schemaRef ds:uri="7cac0686-f0c7-4236-b000-d7b90732a87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6929C79-DB32-411C-8C37-9A0BBBB5F64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2366</TotalTime>
  <Words>3535</Words>
  <Application>Microsoft Macintosh PowerPoint</Application>
  <PresentationFormat>自訂</PresentationFormat>
  <Paragraphs>504</Paragraphs>
  <Slides>26</Slides>
  <Notes>24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6" baseType="lpstr">
      <vt:lpstr>-apple-system</vt:lpstr>
      <vt:lpstr>微軟正黑體</vt:lpstr>
      <vt:lpstr>微軟正黑體</vt:lpstr>
      <vt:lpstr>Microsoft JhengHei Light</vt:lpstr>
      <vt:lpstr>Noto Serif TC Black</vt:lpstr>
      <vt:lpstr>Arial</vt:lpstr>
      <vt:lpstr>Consolas</vt:lpstr>
      <vt:lpstr>Roboto</vt:lpstr>
      <vt:lpstr>Times New Roman</vt:lpstr>
      <vt:lpstr>4_數科處範本7.2</vt:lpstr>
      <vt:lpstr>Spec Kit：規格驅動產品迭代</vt:lpstr>
      <vt:lpstr>Vibe Coding：憑感覺寫程式的挑戰</vt:lpstr>
      <vt:lpstr>什麼是 GitHub Spec Kit？</vt:lpstr>
      <vt:lpstr>Spec Kit 快速上手</vt:lpstr>
      <vt:lpstr>Spec Kit 四大核心產出物</vt:lpstr>
      <vt:lpstr>Constitution：專案憲章</vt:lpstr>
      <vt:lpstr>常見使用場景</vt:lpstr>
      <vt:lpstr>場景 1：專案初始化</vt:lpstr>
      <vt:lpstr>場景 2：實作新功能</vt:lpstr>
      <vt:lpstr>場景 3：改善既有規格</vt:lpstr>
      <vt:lpstr>場景 4：建立檢查清單</vt:lpstr>
      <vt:lpstr>Spec Kit 工作流程總結</vt:lpstr>
      <vt:lpstr>最佳實踐建議</vt:lpstr>
      <vt:lpstr>開發者的角色轉變</vt:lpstr>
      <vt:lpstr>Spec Kit 團隊開發協作模式</vt:lpstr>
      <vt:lpstr>結語：導入成效與實務觀察</vt:lpstr>
      <vt:lpstr>相關連結</vt:lpstr>
      <vt:lpstr>Thank You!</vt:lpstr>
      <vt:lpstr>附件</vt:lpstr>
      <vt:lpstr>Specify：需求描述</vt:lpstr>
      <vt:lpstr>Clarify：規格澄清</vt:lpstr>
      <vt:lpstr>Plan：技術規劃</vt:lpstr>
      <vt:lpstr>Tasks：任務拆解</vt:lpstr>
      <vt:lpstr>Checklist：需求檢查清單</vt:lpstr>
      <vt:lpstr>Analyze：檢查一致性</vt:lpstr>
      <vt:lpstr>Implement：生成與驗證程式碼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上次討論後 todo</dc:title>
  <cp:lastModifiedBy>雋凱 王</cp:lastModifiedBy>
  <cp:revision>191</cp:revision>
  <dcterms:modified xsi:type="dcterms:W3CDTF">2025-12-02T17:49:13Z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0x010100DE4F25D0FF425B4EA678AC2414B6A709</vt:lpwstr>
  </property>
  <property fmtid="{D5CDD505-2E9C-101B-9397-08002B2CF9AE}" pid="3" name="Order">
    <vt:r8>1900</vt:r8>
  </property>
  <property fmtid="{D5CDD505-2E9C-101B-9397-08002B2CF9AE}" pid="4" name="TriggerFlowInfo">
    <vt:lpwstr/>
  </property>
  <property fmtid="{D5CDD505-2E9C-101B-9397-08002B2CF9AE}" pid="5" name="ComplianceAssetId">
    <vt:lpwstr/>
  </property>
  <property fmtid="{D5CDD505-2E9C-101B-9397-08002B2CF9AE}" pid="6" name="_ExtendedDescription">
    <vt:lpwstr/>
  </property>
  <property fmtid="{D5CDD505-2E9C-101B-9397-08002B2CF9AE}" pid="7" name="_activity">
    <vt:lpwstr>{"FileActivityType":"9","FileActivityTimeStamp":"2025-04-11T09:57:37.317Z","FileActivityUsersOnPage":[{"DisplayName":"李宣諭-數位金融處-永豐銀行","Id":"shannon.lee@sinopac.com"},{"DisplayName":"周立筠-數據應用部-永豐金證券","Id":"liyun0222.zhou@sinopac.com"},{"DisplayName":"吳憲驊-數位金融處-永豐銀行","Id":"simonwu@sinopac.com"}],"FileActivityNavigationId":null}</vt:lpwstr>
  </property>
</Properties>
</file>